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55"/>
  </p:notesMasterIdLst>
  <p:handoutMasterIdLst>
    <p:handoutMasterId r:id="rId56"/>
  </p:handoutMasterIdLst>
  <p:sldIdLst>
    <p:sldId id="633" r:id="rId2"/>
    <p:sldId id="654" r:id="rId3"/>
    <p:sldId id="656" r:id="rId4"/>
    <p:sldId id="585" r:id="rId5"/>
    <p:sldId id="441" r:id="rId6"/>
    <p:sldId id="597" r:id="rId7"/>
    <p:sldId id="469" r:id="rId8"/>
    <p:sldId id="470" r:id="rId9"/>
    <p:sldId id="471" r:id="rId10"/>
    <p:sldId id="472" r:id="rId11"/>
    <p:sldId id="261" r:id="rId12"/>
    <p:sldId id="648" r:id="rId13"/>
    <p:sldId id="497" r:id="rId14"/>
    <p:sldId id="297" r:id="rId15"/>
    <p:sldId id="650" r:id="rId16"/>
    <p:sldId id="516" r:id="rId17"/>
    <p:sldId id="519" r:id="rId18"/>
    <p:sldId id="270" r:id="rId19"/>
    <p:sldId id="352" r:id="rId20"/>
    <p:sldId id="353" r:id="rId21"/>
    <p:sldId id="426" r:id="rId22"/>
    <p:sldId id="522" r:id="rId23"/>
    <p:sldId id="523" r:id="rId24"/>
    <p:sldId id="524" r:id="rId25"/>
    <p:sldId id="529" r:id="rId26"/>
    <p:sldId id="530" r:id="rId27"/>
    <p:sldId id="531" r:id="rId28"/>
    <p:sldId id="533" r:id="rId29"/>
    <p:sldId id="644" r:id="rId30"/>
    <p:sldId id="535" r:id="rId31"/>
    <p:sldId id="416" r:id="rId32"/>
    <p:sldId id="539" r:id="rId33"/>
    <p:sldId id="601" r:id="rId34"/>
    <p:sldId id="540" r:id="rId35"/>
    <p:sldId id="541" r:id="rId36"/>
    <p:sldId id="542" r:id="rId37"/>
    <p:sldId id="510" r:id="rId38"/>
    <p:sldId id="511" r:id="rId39"/>
    <p:sldId id="512" r:id="rId40"/>
    <p:sldId id="513" r:id="rId41"/>
    <p:sldId id="257" r:id="rId42"/>
    <p:sldId id="586" r:id="rId43"/>
    <p:sldId id="545" r:id="rId44"/>
    <p:sldId id="635" r:id="rId45"/>
    <p:sldId id="574" r:id="rId46"/>
    <p:sldId id="575" r:id="rId47"/>
    <p:sldId id="580" r:id="rId48"/>
    <p:sldId id="581" r:id="rId49"/>
    <p:sldId id="578" r:id="rId50"/>
    <p:sldId id="579" r:id="rId51"/>
    <p:sldId id="576" r:id="rId52"/>
    <p:sldId id="577" r:id="rId53"/>
    <p:sldId id="655" r:id="rId54"/>
  </p:sldIdLst>
  <p:sldSz cx="9144000" cy="5143500" type="screen16x9"/>
  <p:notesSz cx="6858000" cy="9144000"/>
  <p:defaultTextStyle>
    <a:defPPr>
      <a:defRPr lang="en-US"/>
    </a:defPPr>
    <a:lvl1pPr algn="ctr" rtl="0" fontAlgn="base">
      <a:spcBef>
        <a:spcPct val="0"/>
      </a:spcBef>
      <a:spcAft>
        <a:spcPct val="0"/>
      </a:spcAft>
      <a:defRPr sz="2500" kern="1200">
        <a:solidFill>
          <a:srgbClr val="5B4D2D"/>
        </a:solidFill>
        <a:latin typeface="Palatino" charset="0"/>
        <a:ea typeface="ヒラギノ明朝 ProN W3" charset="0"/>
        <a:cs typeface="ヒラギノ明朝 ProN W3" charset="0"/>
        <a:sym typeface="Palatino" charset="0"/>
      </a:defRPr>
    </a:lvl1pPr>
    <a:lvl2pPr marL="286984" algn="ctr" rtl="0" fontAlgn="base">
      <a:spcBef>
        <a:spcPct val="0"/>
      </a:spcBef>
      <a:spcAft>
        <a:spcPct val="0"/>
      </a:spcAft>
      <a:defRPr sz="2500" kern="1200">
        <a:solidFill>
          <a:srgbClr val="5B4D2D"/>
        </a:solidFill>
        <a:latin typeface="Palatino" charset="0"/>
        <a:ea typeface="ヒラギノ明朝 ProN W3" charset="0"/>
        <a:cs typeface="ヒラギノ明朝 ProN W3" charset="0"/>
        <a:sym typeface="Palatino" charset="0"/>
      </a:defRPr>
    </a:lvl2pPr>
    <a:lvl3pPr marL="573969" algn="ctr" rtl="0" fontAlgn="base">
      <a:spcBef>
        <a:spcPct val="0"/>
      </a:spcBef>
      <a:spcAft>
        <a:spcPct val="0"/>
      </a:spcAft>
      <a:defRPr sz="2500" kern="1200">
        <a:solidFill>
          <a:srgbClr val="5B4D2D"/>
        </a:solidFill>
        <a:latin typeface="Palatino" charset="0"/>
        <a:ea typeface="ヒラギノ明朝 ProN W3" charset="0"/>
        <a:cs typeface="ヒラギノ明朝 ProN W3" charset="0"/>
        <a:sym typeface="Palatino" charset="0"/>
      </a:defRPr>
    </a:lvl3pPr>
    <a:lvl4pPr marL="860953" algn="ctr" rtl="0" fontAlgn="base">
      <a:spcBef>
        <a:spcPct val="0"/>
      </a:spcBef>
      <a:spcAft>
        <a:spcPct val="0"/>
      </a:spcAft>
      <a:defRPr sz="2500" kern="1200">
        <a:solidFill>
          <a:srgbClr val="5B4D2D"/>
        </a:solidFill>
        <a:latin typeface="Palatino" charset="0"/>
        <a:ea typeface="ヒラギノ明朝 ProN W3" charset="0"/>
        <a:cs typeface="ヒラギノ明朝 ProN W3" charset="0"/>
        <a:sym typeface="Palatino" charset="0"/>
      </a:defRPr>
    </a:lvl4pPr>
    <a:lvl5pPr marL="1147938" algn="ctr" rtl="0" fontAlgn="base">
      <a:spcBef>
        <a:spcPct val="0"/>
      </a:spcBef>
      <a:spcAft>
        <a:spcPct val="0"/>
      </a:spcAft>
      <a:defRPr sz="2500" kern="1200">
        <a:solidFill>
          <a:srgbClr val="5B4D2D"/>
        </a:solidFill>
        <a:latin typeface="Palatino" charset="0"/>
        <a:ea typeface="ヒラギノ明朝 ProN W3" charset="0"/>
        <a:cs typeface="ヒラギノ明朝 ProN W3" charset="0"/>
        <a:sym typeface="Palatino" charset="0"/>
      </a:defRPr>
    </a:lvl5pPr>
    <a:lvl6pPr marL="1434922" algn="l" defTabSz="286984" rtl="0" eaLnBrk="1" latinLnBrk="0" hangingPunct="1">
      <a:defRPr sz="2500" kern="1200">
        <a:solidFill>
          <a:srgbClr val="5B4D2D"/>
        </a:solidFill>
        <a:latin typeface="Palatino" charset="0"/>
        <a:ea typeface="ヒラギノ明朝 ProN W3" charset="0"/>
        <a:cs typeface="ヒラギノ明朝 ProN W3" charset="0"/>
        <a:sym typeface="Palatino" charset="0"/>
      </a:defRPr>
    </a:lvl6pPr>
    <a:lvl7pPr marL="1721907" algn="l" defTabSz="286984" rtl="0" eaLnBrk="1" latinLnBrk="0" hangingPunct="1">
      <a:defRPr sz="2500" kern="1200">
        <a:solidFill>
          <a:srgbClr val="5B4D2D"/>
        </a:solidFill>
        <a:latin typeface="Palatino" charset="0"/>
        <a:ea typeface="ヒラギノ明朝 ProN W3" charset="0"/>
        <a:cs typeface="ヒラギノ明朝 ProN W3" charset="0"/>
        <a:sym typeface="Palatino" charset="0"/>
      </a:defRPr>
    </a:lvl7pPr>
    <a:lvl8pPr marL="2008891" algn="l" defTabSz="286984" rtl="0" eaLnBrk="1" latinLnBrk="0" hangingPunct="1">
      <a:defRPr sz="2500" kern="1200">
        <a:solidFill>
          <a:srgbClr val="5B4D2D"/>
        </a:solidFill>
        <a:latin typeface="Palatino" charset="0"/>
        <a:ea typeface="ヒラギノ明朝 ProN W3" charset="0"/>
        <a:cs typeface="ヒラギノ明朝 ProN W3" charset="0"/>
        <a:sym typeface="Palatino" charset="0"/>
      </a:defRPr>
    </a:lvl8pPr>
    <a:lvl9pPr marL="2295876" algn="l" defTabSz="286984" rtl="0" eaLnBrk="1" latinLnBrk="0" hangingPunct="1">
      <a:defRPr sz="2500" kern="1200">
        <a:solidFill>
          <a:srgbClr val="5B4D2D"/>
        </a:solidFill>
        <a:latin typeface="Palatino" charset="0"/>
        <a:ea typeface="ヒラギノ明朝 ProN W3" charset="0"/>
        <a:cs typeface="ヒラギノ明朝 ProN W3" charset="0"/>
        <a:sym typeface="Palatino"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71" autoAdjust="0"/>
    <p:restoredTop sz="94660"/>
  </p:normalViewPr>
  <p:slideViewPr>
    <p:cSldViewPr>
      <p:cViewPr varScale="1">
        <p:scale>
          <a:sx n="91" d="100"/>
          <a:sy n="91" d="100"/>
        </p:scale>
        <p:origin x="102" y="2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311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A37ECF0-643C-364D-B624-B487BA3F8F26}" type="datetimeFigureOut">
              <a:rPr lang="en-US"/>
              <a:pPr>
                <a:defRPr/>
              </a:pPr>
              <a:t>8/13/2019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F9094BF9-600F-D742-9782-1CEA1091D28D}" type="slidenum">
              <a:rPr lang="en-US"/>
              <a:pPr>
                <a:defRPr/>
              </a:pPr>
              <a:t>‹#›</a:t>
            </a:fld>
            <a:endParaRPr lang="en-US"/>
          </a:p>
        </p:txBody>
      </p:sp>
    </p:spTree>
    <p:extLst>
      <p:ext uri="{BB962C8B-B14F-4D97-AF65-F5344CB8AC3E}">
        <p14:creationId xmlns:p14="http://schemas.microsoft.com/office/powerpoint/2010/main" val="2440971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1" name="Rectangle 1"/>
          <p:cNvSpPr>
            <a:spLocks noGrp="1" noRot="1" noChangeAspect="1" noChangeArrowheads="1" noTextEdit="1"/>
          </p:cNvSpPr>
          <p:nvPr>
            <p:ph type="sldImg"/>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632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60693752"/>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00" kern="1200">
        <a:solidFill>
          <a:schemeClr val="tx1"/>
        </a:solidFill>
        <a:latin typeface="Palatino" charset="0"/>
        <a:ea typeface="ＭＳ Ｐゴシック" charset="0"/>
        <a:cs typeface="ＭＳ Ｐゴシック" charset="0"/>
      </a:defRPr>
    </a:lvl1pPr>
    <a:lvl2pPr marL="286984" algn="l" rtl="0" eaLnBrk="0" fontAlgn="base" hangingPunct="0">
      <a:spcBef>
        <a:spcPct val="0"/>
      </a:spcBef>
      <a:spcAft>
        <a:spcPct val="0"/>
      </a:spcAft>
      <a:defRPr sz="800" kern="1200">
        <a:solidFill>
          <a:schemeClr val="tx1"/>
        </a:solidFill>
        <a:latin typeface="Palatino" charset="0"/>
        <a:ea typeface="ＭＳ Ｐゴシック" charset="0"/>
        <a:cs typeface="+mn-cs"/>
      </a:defRPr>
    </a:lvl2pPr>
    <a:lvl3pPr marL="573969" algn="l" rtl="0" eaLnBrk="0" fontAlgn="base" hangingPunct="0">
      <a:spcBef>
        <a:spcPct val="0"/>
      </a:spcBef>
      <a:spcAft>
        <a:spcPct val="0"/>
      </a:spcAft>
      <a:defRPr sz="800" kern="1200">
        <a:solidFill>
          <a:schemeClr val="tx1"/>
        </a:solidFill>
        <a:latin typeface="Palatino" charset="0"/>
        <a:ea typeface="ＭＳ Ｐゴシック" charset="0"/>
        <a:cs typeface="+mn-cs"/>
      </a:defRPr>
    </a:lvl3pPr>
    <a:lvl4pPr marL="860953" algn="l" rtl="0" eaLnBrk="0" fontAlgn="base" hangingPunct="0">
      <a:spcBef>
        <a:spcPct val="0"/>
      </a:spcBef>
      <a:spcAft>
        <a:spcPct val="0"/>
      </a:spcAft>
      <a:defRPr sz="800" kern="1200">
        <a:solidFill>
          <a:schemeClr val="tx1"/>
        </a:solidFill>
        <a:latin typeface="Palatino" charset="0"/>
        <a:ea typeface="ＭＳ Ｐゴシック" charset="0"/>
        <a:cs typeface="+mn-cs"/>
      </a:defRPr>
    </a:lvl4pPr>
    <a:lvl5pPr marL="1147938" algn="l" rtl="0" eaLnBrk="0" fontAlgn="base" hangingPunct="0">
      <a:spcBef>
        <a:spcPct val="0"/>
      </a:spcBef>
      <a:spcAft>
        <a:spcPct val="0"/>
      </a:spcAft>
      <a:defRPr sz="800" kern="1200">
        <a:solidFill>
          <a:schemeClr val="tx1"/>
        </a:solidFill>
        <a:latin typeface="Palatino" charset="0"/>
        <a:ea typeface="ＭＳ Ｐゴシック" charset="0"/>
        <a:cs typeface="+mn-cs"/>
      </a:defRPr>
    </a:lvl5pPr>
    <a:lvl6pPr marL="1434922" algn="l" defTabSz="286984" rtl="0" eaLnBrk="1" latinLnBrk="0" hangingPunct="1">
      <a:defRPr sz="800" kern="1200">
        <a:solidFill>
          <a:schemeClr val="tx1"/>
        </a:solidFill>
        <a:latin typeface="+mn-lt"/>
        <a:ea typeface="+mn-ea"/>
        <a:cs typeface="+mn-cs"/>
      </a:defRPr>
    </a:lvl6pPr>
    <a:lvl7pPr marL="1721907" algn="l" defTabSz="286984" rtl="0" eaLnBrk="1" latinLnBrk="0" hangingPunct="1">
      <a:defRPr sz="800" kern="1200">
        <a:solidFill>
          <a:schemeClr val="tx1"/>
        </a:solidFill>
        <a:latin typeface="+mn-lt"/>
        <a:ea typeface="+mn-ea"/>
        <a:cs typeface="+mn-cs"/>
      </a:defRPr>
    </a:lvl7pPr>
    <a:lvl8pPr marL="2008891" algn="l" defTabSz="286984" rtl="0" eaLnBrk="1" latinLnBrk="0" hangingPunct="1">
      <a:defRPr sz="800" kern="1200">
        <a:solidFill>
          <a:schemeClr val="tx1"/>
        </a:solidFill>
        <a:latin typeface="+mn-lt"/>
        <a:ea typeface="+mn-ea"/>
        <a:cs typeface="+mn-cs"/>
      </a:defRPr>
    </a:lvl8pPr>
    <a:lvl9pPr marL="2295876" algn="l" defTabSz="286984"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191491" name="Rectangle 2"/>
          <p:cNvSpPr>
            <a:spLocks noGrp="1" noChangeArrowheads="1"/>
          </p:cNvSpPr>
          <p:nvPr>
            <p:ph type="body" idx="1"/>
          </p:nvPr>
        </p:nvSpPr>
        <p:spPr/>
        <p:txBody>
          <a:bodyPr/>
          <a:lstStyle/>
          <a:p>
            <a:pPr eaLnBrk="1" hangingPunct="1">
              <a:defRPr/>
            </a:pPr>
            <a:r>
              <a:rPr lang="en-US" sz="2200" smtClean="0">
                <a:latin typeface="Lucida Grande" pitchFamily="-84" charset="0"/>
                <a:ea typeface="ＭＳ Ｐゴシック" pitchFamily="-84" charset="-128"/>
                <a:sym typeface="Lucida Grande" pitchFamily="-84" charset="0"/>
              </a:rPr>
              <a:t>Ask what</a:t>
            </a:r>
            <a:r>
              <a:rPr lang="ja-JP" altLang="en-US" sz="2200" smtClean="0">
                <a:latin typeface="Arial" pitchFamily="34" charset="0"/>
                <a:ea typeface="ＭＳ Ｐゴシック" pitchFamily="-84" charset="-128"/>
                <a:sym typeface="Lucida Grande" pitchFamily="-84" charset="0"/>
              </a:rPr>
              <a:t>’</a:t>
            </a:r>
            <a:r>
              <a:rPr lang="en-US" altLang="ja-JP" sz="2200" smtClean="0">
                <a:latin typeface="Lucida Grande" pitchFamily="-84" charset="0"/>
                <a:ea typeface="ＭＳ Ｐゴシック" pitchFamily="-84" charset="-128"/>
                <a:sym typeface="Lucida Grande" pitchFamily="-84" charset="0"/>
              </a:rPr>
              <a:t>s wrong with this model?  How does it feel to work at the bottom of this model?  We wanted to empower the facility staff to own their facilities and make the important decisions.  So we came up with a different model ... </a:t>
            </a:r>
            <a:endParaRPr lang="en-US" sz="2200" smtClean="0">
              <a:latin typeface="Lucida Grande" pitchFamily="-84" charset="0"/>
              <a:ea typeface="ＭＳ Ｐゴシック" pitchFamily="-84" charset="-128"/>
              <a:sym typeface="Lucida Grande" pitchFamily="-84" charset="0"/>
            </a:endParaRPr>
          </a:p>
        </p:txBody>
      </p:sp>
    </p:spTree>
    <p:extLst>
      <p:ext uri="{BB962C8B-B14F-4D97-AF65-F5344CB8AC3E}">
        <p14:creationId xmlns:p14="http://schemas.microsoft.com/office/powerpoint/2010/main" val="25610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191491" name="Rectangle 2"/>
          <p:cNvSpPr>
            <a:spLocks noGrp="1" noChangeArrowheads="1"/>
          </p:cNvSpPr>
          <p:nvPr>
            <p:ph type="body" idx="1"/>
          </p:nvPr>
        </p:nvSpPr>
        <p:spPr/>
        <p:txBody>
          <a:bodyPr/>
          <a:lstStyle/>
          <a:p>
            <a:pPr eaLnBrk="1" hangingPunct="1">
              <a:defRPr/>
            </a:pPr>
            <a:r>
              <a:rPr lang="en-US" sz="2200" smtClean="0">
                <a:latin typeface="Lucida Grande" pitchFamily="-84" charset="0"/>
                <a:ea typeface="ＭＳ Ｐゴシック" pitchFamily="-84" charset="-128"/>
                <a:sym typeface="Lucida Grande" pitchFamily="-84" charset="0"/>
              </a:rPr>
              <a:t>Ask what</a:t>
            </a:r>
            <a:r>
              <a:rPr lang="ja-JP" altLang="en-US" sz="2200" smtClean="0">
                <a:latin typeface="Arial" pitchFamily="34" charset="0"/>
                <a:ea typeface="ＭＳ Ｐゴシック" pitchFamily="-84" charset="-128"/>
                <a:sym typeface="Lucida Grande" pitchFamily="-84" charset="0"/>
              </a:rPr>
              <a:t>’</a:t>
            </a:r>
            <a:r>
              <a:rPr lang="en-US" altLang="ja-JP" sz="2200" smtClean="0">
                <a:latin typeface="Lucida Grande" pitchFamily="-84" charset="0"/>
                <a:ea typeface="ＭＳ Ｐゴシック" pitchFamily="-84" charset="-128"/>
                <a:sym typeface="Lucida Grande" pitchFamily="-84" charset="0"/>
              </a:rPr>
              <a:t>s wrong with this model?  How does it feel to work at the bottom of this model?  We wanted to empower the facility staff to own their facilities and make the important decisions.  So we came up with a different model ... </a:t>
            </a:r>
            <a:endParaRPr lang="en-US" sz="2200" smtClean="0">
              <a:latin typeface="Lucida Grande" pitchFamily="-84" charset="0"/>
              <a:ea typeface="ＭＳ Ｐゴシック" pitchFamily="-84" charset="-128"/>
              <a:sym typeface="Lucida Grande" pitchFamily="-84" charset="0"/>
            </a:endParaRPr>
          </a:p>
        </p:txBody>
      </p:sp>
    </p:spTree>
    <p:extLst>
      <p:ext uri="{BB962C8B-B14F-4D97-AF65-F5344CB8AC3E}">
        <p14:creationId xmlns:p14="http://schemas.microsoft.com/office/powerpoint/2010/main" val="20101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a:t>
            </a:r>
            <a:r>
              <a:rPr lang="en-US" baseline="0" dirty="0" smtClean="0"/>
              <a:t> looking for moments of truth from partners. We’re so lucky that we get to work in this sort of environment. We’re around patients and family members have serious needs. They’re scared about what’s going on. All sorts of opportunities. Celebrate them. Look for them. </a:t>
            </a:r>
            <a:endParaRPr lang="en-US" dirty="0"/>
          </a:p>
        </p:txBody>
      </p:sp>
    </p:spTree>
    <p:extLst>
      <p:ext uri="{BB962C8B-B14F-4D97-AF65-F5344CB8AC3E}">
        <p14:creationId xmlns:p14="http://schemas.microsoft.com/office/powerpoint/2010/main" val="339901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56522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example of an intelligent risk. Some companies would think we’re crazy</a:t>
            </a:r>
            <a:r>
              <a:rPr lang="en-US" baseline="0" dirty="0" smtClean="0"/>
              <a:t> for doing something like that. Clusters work in groups and hold each other accountability to eliminate regionals and corporate. Willing to take risks if it’s going to create better outcomes. </a:t>
            </a:r>
          </a:p>
          <a:p>
            <a:endParaRPr lang="en-US" baseline="0" dirty="0" smtClean="0"/>
          </a:p>
          <a:p>
            <a:r>
              <a:rPr lang="en-US" baseline="0" dirty="0" smtClean="0"/>
              <a:t>How clusters work. Be asked to help other buildings to teach what doing so well. </a:t>
            </a:r>
            <a:endParaRPr lang="en-US" dirty="0"/>
          </a:p>
        </p:txBody>
      </p:sp>
    </p:spTree>
    <p:extLst>
      <p:ext uri="{BB962C8B-B14F-4D97-AF65-F5344CB8AC3E}">
        <p14:creationId xmlns:p14="http://schemas.microsoft.com/office/powerpoint/2010/main" val="222461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7" name="Slide Number Placeholder 3"/>
          <p:cNvSpPr>
            <a:spLocks noGrp="1"/>
          </p:cNvSpPr>
          <p:nvPr>
            <p:ph type="sldNum" sz="quarter" idx="5"/>
          </p:nvPr>
        </p:nvSpPr>
        <p:spPr bwMode="auto">
          <a:xfrm>
            <a:off x="3884027" y="8684926"/>
            <a:ext cx="2972421" cy="457513"/>
          </a:xfrm>
          <a:prstGeom prst="rect">
            <a:avLst/>
          </a:prstGeom>
          <a:noFill/>
          <a:ln>
            <a:miter lim="800000"/>
            <a:headEnd/>
            <a:tailEnd/>
          </a:ln>
        </p:spPr>
        <p:txBody>
          <a:bodyPr wrap="square" lIns="89730" tIns="44865" rIns="89730" bIns="44865" numCol="1" anchorCtr="0" compatLnSpc="1">
            <a:prstTxWarp prst="textNoShape">
              <a:avLst/>
            </a:prstTxWarp>
          </a:bodyPr>
          <a:lstStyle/>
          <a:p>
            <a:pPr fontAlgn="base">
              <a:spcBef>
                <a:spcPct val="0"/>
              </a:spcBef>
              <a:spcAft>
                <a:spcPct val="0"/>
              </a:spcAft>
            </a:pPr>
            <a:fld id="{13175B5E-5C82-46B3-87F1-AD4700BEEBA8}" type="slidenum">
              <a:rPr lang="en-US"/>
              <a:pPr fontAlgn="base">
                <a:spcBef>
                  <a:spcPct val="0"/>
                </a:spcBef>
                <a:spcAft>
                  <a:spcPct val="0"/>
                </a:spcAft>
              </a:pPr>
              <a:t>38</a:t>
            </a:fld>
            <a:endParaRPr lang="en-US"/>
          </a:p>
        </p:txBody>
      </p:sp>
    </p:spTree>
    <p:extLst>
      <p:ext uri="{BB962C8B-B14F-4D97-AF65-F5344CB8AC3E}">
        <p14:creationId xmlns:p14="http://schemas.microsoft.com/office/powerpoint/2010/main" val="376235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56522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36"/>
            <a:ext cx="7773293" cy="1102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984" indent="0" algn="ctr">
              <a:buNone/>
              <a:defRPr/>
            </a:lvl2pPr>
            <a:lvl3pPr marL="573969" indent="0" algn="ctr">
              <a:buNone/>
              <a:defRPr/>
            </a:lvl3pPr>
            <a:lvl4pPr marL="860953" indent="0" algn="ctr">
              <a:buNone/>
              <a:defRPr/>
            </a:lvl4pPr>
            <a:lvl5pPr marL="1147938" indent="0" algn="ctr">
              <a:buNone/>
              <a:defRPr/>
            </a:lvl5pPr>
            <a:lvl6pPr marL="1434922" indent="0" algn="ctr">
              <a:buNone/>
              <a:defRPr/>
            </a:lvl6pPr>
            <a:lvl7pPr marL="1721907" indent="0" algn="ctr">
              <a:buNone/>
              <a:defRPr/>
            </a:lvl7pPr>
            <a:lvl8pPr marL="2008891" indent="0" algn="ctr">
              <a:buNone/>
              <a:defRPr/>
            </a:lvl8pPr>
            <a:lvl9pPr marL="229587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58228142"/>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250222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0109" y="133945"/>
            <a:ext cx="1839516" cy="448716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71562" y="133945"/>
            <a:ext cx="5411391" cy="448716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48923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5745778"/>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1"/>
            <a:ext cx="7772176" cy="1021333"/>
          </a:xfrm>
        </p:spPr>
        <p:txBody>
          <a:bodyPr anchor="t"/>
          <a:lstStyle>
            <a:lvl1pPr algn="l">
              <a:defRPr sz="2500" b="1" cap="all"/>
            </a:lvl1pPr>
          </a:lstStyle>
          <a:p>
            <a:r>
              <a:rPr lang="en-US" smtClean="0"/>
              <a:t>Click to edit Master title style</a:t>
            </a:r>
            <a:endParaRPr lang="en-US"/>
          </a:p>
        </p:txBody>
      </p:sp>
      <p:sp>
        <p:nvSpPr>
          <p:cNvPr id="3" name="Text Placeholder 2"/>
          <p:cNvSpPr>
            <a:spLocks noGrp="1"/>
          </p:cNvSpPr>
          <p:nvPr>
            <p:ph type="body" idx="1"/>
          </p:nvPr>
        </p:nvSpPr>
        <p:spPr>
          <a:xfrm>
            <a:off x="722189" y="2179960"/>
            <a:ext cx="7772176" cy="1125141"/>
          </a:xfrm>
        </p:spPr>
        <p:txBody>
          <a:bodyPr anchor="b"/>
          <a:lstStyle>
            <a:lvl1pPr marL="0" indent="0">
              <a:buNone/>
              <a:defRPr sz="1300"/>
            </a:lvl1pPr>
            <a:lvl2pPr marL="286984" indent="0">
              <a:buNone/>
              <a:defRPr sz="1100"/>
            </a:lvl2pPr>
            <a:lvl3pPr marL="573969" indent="0">
              <a:buNone/>
              <a:defRPr sz="1000"/>
            </a:lvl3pPr>
            <a:lvl4pPr marL="860953" indent="0">
              <a:buNone/>
              <a:defRPr sz="900"/>
            </a:lvl4pPr>
            <a:lvl5pPr marL="1147938" indent="0">
              <a:buNone/>
              <a:defRPr sz="900"/>
            </a:lvl5pPr>
            <a:lvl6pPr marL="1434922" indent="0">
              <a:buNone/>
              <a:defRPr sz="900"/>
            </a:lvl6pPr>
            <a:lvl7pPr marL="1721907" indent="0">
              <a:buNone/>
              <a:defRPr sz="900"/>
            </a:lvl7pPr>
            <a:lvl8pPr marL="2008891" indent="0">
              <a:buNone/>
              <a:defRPr sz="900"/>
            </a:lvl8pPr>
            <a:lvl9pPr marL="2295876" indent="0">
              <a:buNone/>
              <a:defRPr sz="900"/>
            </a:lvl9pPr>
          </a:lstStyle>
          <a:p>
            <a:pPr lvl="0"/>
            <a:r>
              <a:rPr lang="en-US" smtClean="0"/>
              <a:t>Click to edit Master text styles</a:t>
            </a:r>
          </a:p>
        </p:txBody>
      </p:sp>
    </p:spTree>
    <p:extLst>
      <p:ext uri="{BB962C8B-B14F-4D97-AF65-F5344CB8AC3E}">
        <p14:creationId xmlns:p14="http://schemas.microsoft.com/office/powerpoint/2010/main" val="289968481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1563" y="1439912"/>
            <a:ext cx="3625453" cy="3181201"/>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4172" y="1439912"/>
            <a:ext cx="3625453" cy="3181201"/>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918295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984" indent="0">
              <a:buNone/>
              <a:defRPr sz="1300" b="1"/>
            </a:lvl2pPr>
            <a:lvl3pPr marL="573969" indent="0">
              <a:buNone/>
              <a:defRPr sz="1100" b="1"/>
            </a:lvl3pPr>
            <a:lvl4pPr marL="860953" indent="0">
              <a:buNone/>
              <a:defRPr sz="1000" b="1"/>
            </a:lvl4pPr>
            <a:lvl5pPr marL="1147938" indent="0">
              <a:buNone/>
              <a:defRPr sz="1000" b="1"/>
            </a:lvl5pPr>
            <a:lvl6pPr marL="1434922" indent="0">
              <a:buNone/>
              <a:defRPr sz="1000" b="1"/>
            </a:lvl6pPr>
            <a:lvl7pPr marL="1721907" indent="0">
              <a:buNone/>
              <a:defRPr sz="1000" b="1"/>
            </a:lvl7pPr>
            <a:lvl8pPr marL="2008891" indent="0">
              <a:buNone/>
              <a:defRPr sz="1000" b="1"/>
            </a:lvl8pPr>
            <a:lvl9pPr marL="2295876"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984" indent="0">
              <a:buNone/>
              <a:defRPr sz="1300" b="1"/>
            </a:lvl2pPr>
            <a:lvl3pPr marL="573969" indent="0">
              <a:buNone/>
              <a:defRPr sz="1100" b="1"/>
            </a:lvl3pPr>
            <a:lvl4pPr marL="860953" indent="0">
              <a:buNone/>
              <a:defRPr sz="1000" b="1"/>
            </a:lvl4pPr>
            <a:lvl5pPr marL="1147938" indent="0">
              <a:buNone/>
              <a:defRPr sz="1000" b="1"/>
            </a:lvl5pPr>
            <a:lvl6pPr marL="1434922" indent="0">
              <a:buNone/>
              <a:defRPr sz="1000" b="1"/>
            </a:lvl6pPr>
            <a:lvl7pPr marL="1721907" indent="0">
              <a:buNone/>
              <a:defRPr sz="1000" b="1"/>
            </a:lvl7pPr>
            <a:lvl8pPr marL="2008891" indent="0">
              <a:buNone/>
              <a:defRPr sz="1000" b="1"/>
            </a:lvl8pPr>
            <a:lvl9pPr marL="2295876"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5213360"/>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322460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67872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105"/>
            <a:ext cx="3008189" cy="871481"/>
          </a:xfrm>
        </p:spPr>
        <p:txBody>
          <a:bodyPr anchor="b"/>
          <a:lstStyle>
            <a:lvl1pPr algn="l">
              <a:defRPr sz="1300" b="1"/>
            </a:lvl1pPr>
          </a:lstStyle>
          <a:p>
            <a:r>
              <a:rPr lang="en-US" smtClean="0"/>
              <a:t>Click to edit Master title style</a:t>
            </a:r>
            <a:endParaRPr lang="en-US"/>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647" y="1076586"/>
            <a:ext cx="3008189" cy="3517739"/>
          </a:xfrm>
        </p:spPr>
        <p:txBody>
          <a:bodyPr/>
          <a:lstStyle>
            <a:lvl1pPr marL="0" indent="0">
              <a:buNone/>
              <a:defRPr sz="900"/>
            </a:lvl1pPr>
            <a:lvl2pPr marL="286984" indent="0">
              <a:buNone/>
              <a:defRPr sz="800"/>
            </a:lvl2pPr>
            <a:lvl3pPr marL="573969" indent="0">
              <a:buNone/>
              <a:defRPr sz="600"/>
            </a:lvl3pPr>
            <a:lvl4pPr marL="860953" indent="0">
              <a:buNone/>
              <a:defRPr sz="600"/>
            </a:lvl4pPr>
            <a:lvl5pPr marL="1147938" indent="0">
              <a:buNone/>
              <a:defRPr sz="600"/>
            </a:lvl5pPr>
            <a:lvl6pPr marL="1434922" indent="0">
              <a:buNone/>
              <a:defRPr sz="600"/>
            </a:lvl6pPr>
            <a:lvl7pPr marL="1721907" indent="0">
              <a:buNone/>
              <a:defRPr sz="600"/>
            </a:lvl7pPr>
            <a:lvl8pPr marL="2008891" indent="0">
              <a:buNone/>
              <a:defRPr sz="600"/>
            </a:lvl8pPr>
            <a:lvl9pPr marL="2295876" indent="0">
              <a:buNone/>
              <a:defRPr sz="600"/>
            </a:lvl9pPr>
          </a:lstStyle>
          <a:p>
            <a:pPr lvl="0"/>
            <a:r>
              <a:rPr lang="en-US" smtClean="0"/>
              <a:t>Click to edit Master text styles</a:t>
            </a:r>
          </a:p>
        </p:txBody>
      </p:sp>
    </p:spTree>
    <p:extLst>
      <p:ext uri="{BB962C8B-B14F-4D97-AF65-F5344CB8AC3E}">
        <p14:creationId xmlns:p14="http://schemas.microsoft.com/office/powerpoint/2010/main" val="1858577336"/>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5" y="3600618"/>
            <a:ext cx="5486177" cy="425276"/>
          </a:xfrm>
        </p:spPr>
        <p:txBody>
          <a:bodyPr anchor="b"/>
          <a:lstStyle>
            <a:lvl1pPr algn="l">
              <a:defRPr sz="1300" b="1"/>
            </a:lvl1pPr>
          </a:lstStyle>
          <a:p>
            <a:r>
              <a:rPr lang="en-US" smtClean="0"/>
              <a:t>Click to edit Master title style</a:t>
            </a:r>
            <a:endParaRPr lang="en-US"/>
          </a:p>
        </p:txBody>
      </p:sp>
      <p:sp>
        <p:nvSpPr>
          <p:cNvPr id="3" name="Picture Placeholder 2"/>
          <p:cNvSpPr>
            <a:spLocks noGrp="1"/>
          </p:cNvSpPr>
          <p:nvPr>
            <p:ph type="pic" idx="1"/>
          </p:nvPr>
        </p:nvSpPr>
        <p:spPr>
          <a:xfrm>
            <a:off x="1792635" y="459600"/>
            <a:ext cx="5486177" cy="3085765"/>
          </a:xfrm>
        </p:spPr>
        <p:txBody>
          <a:bodyPr/>
          <a:lstStyle>
            <a:lvl1pPr marL="0" indent="0">
              <a:buNone/>
              <a:defRPr sz="2000"/>
            </a:lvl1pPr>
            <a:lvl2pPr marL="286984" indent="0">
              <a:buNone/>
              <a:defRPr sz="1800"/>
            </a:lvl2pPr>
            <a:lvl3pPr marL="573969" indent="0">
              <a:buNone/>
              <a:defRPr sz="1500"/>
            </a:lvl3pPr>
            <a:lvl4pPr marL="860953" indent="0">
              <a:buNone/>
              <a:defRPr sz="1300"/>
            </a:lvl4pPr>
            <a:lvl5pPr marL="1147938" indent="0">
              <a:buNone/>
              <a:defRPr sz="1300"/>
            </a:lvl5pPr>
            <a:lvl6pPr marL="1434922" indent="0">
              <a:buNone/>
              <a:defRPr sz="1300"/>
            </a:lvl6pPr>
            <a:lvl7pPr marL="1721907" indent="0">
              <a:buNone/>
              <a:defRPr sz="1300"/>
            </a:lvl7pPr>
            <a:lvl8pPr marL="2008891" indent="0">
              <a:buNone/>
              <a:defRPr sz="1300"/>
            </a:lvl8pPr>
            <a:lvl9pPr marL="2295876" indent="0">
              <a:buNone/>
              <a:defRPr sz="1300"/>
            </a:lvl9pPr>
          </a:lstStyle>
          <a:p>
            <a:pPr lvl="0"/>
            <a:endParaRPr lang="en-US" noProof="0" smtClean="0">
              <a:sym typeface="Palatino" charset="0"/>
            </a:endParaRPr>
          </a:p>
        </p:txBody>
      </p:sp>
      <p:sp>
        <p:nvSpPr>
          <p:cNvPr id="4" name="Text Placeholder 3"/>
          <p:cNvSpPr>
            <a:spLocks noGrp="1"/>
          </p:cNvSpPr>
          <p:nvPr>
            <p:ph type="body" sz="half" idx="2"/>
          </p:nvPr>
        </p:nvSpPr>
        <p:spPr>
          <a:xfrm>
            <a:off x="1792635" y="4025894"/>
            <a:ext cx="5486177" cy="603591"/>
          </a:xfrm>
        </p:spPr>
        <p:txBody>
          <a:bodyPr/>
          <a:lstStyle>
            <a:lvl1pPr marL="0" indent="0">
              <a:buNone/>
              <a:defRPr sz="900"/>
            </a:lvl1pPr>
            <a:lvl2pPr marL="286984" indent="0">
              <a:buNone/>
              <a:defRPr sz="800"/>
            </a:lvl2pPr>
            <a:lvl3pPr marL="573969" indent="0">
              <a:buNone/>
              <a:defRPr sz="600"/>
            </a:lvl3pPr>
            <a:lvl4pPr marL="860953" indent="0">
              <a:buNone/>
              <a:defRPr sz="600"/>
            </a:lvl4pPr>
            <a:lvl5pPr marL="1147938" indent="0">
              <a:buNone/>
              <a:defRPr sz="600"/>
            </a:lvl5pPr>
            <a:lvl6pPr marL="1434922" indent="0">
              <a:buNone/>
              <a:defRPr sz="600"/>
            </a:lvl6pPr>
            <a:lvl7pPr marL="1721907" indent="0">
              <a:buNone/>
              <a:defRPr sz="600"/>
            </a:lvl7pPr>
            <a:lvl8pPr marL="2008891" indent="0">
              <a:buNone/>
              <a:defRPr sz="600"/>
            </a:lvl8pPr>
            <a:lvl9pPr marL="2295876" indent="0">
              <a:buNone/>
              <a:defRPr sz="600"/>
            </a:lvl9pPr>
          </a:lstStyle>
          <a:p>
            <a:pPr lvl="0"/>
            <a:r>
              <a:rPr lang="en-US" smtClean="0"/>
              <a:t>Click to edit Master text styles</a:t>
            </a:r>
          </a:p>
        </p:txBody>
      </p:sp>
    </p:spTree>
    <p:extLst>
      <p:ext uri="{BB962C8B-B14F-4D97-AF65-F5344CB8AC3E}">
        <p14:creationId xmlns:p14="http://schemas.microsoft.com/office/powerpoint/2010/main" val="417229178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071562" y="133945"/>
            <a:ext cx="7358063" cy="1238994"/>
          </a:xfrm>
          <a:prstGeom prst="rect">
            <a:avLst/>
          </a:prstGeom>
          <a:noFill/>
          <a:ln>
            <a:noFill/>
          </a:ln>
          <a:effectLst>
            <a:outerShdw blurRad="25400" dist="12699" dir="5400000" algn="ctr" rotWithShape="0">
              <a:schemeClr val="bg2">
                <a:alpha val="74998"/>
              </a:schemeClr>
            </a:outerShd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31887" tIns="31887" rIns="31887" bIns="31887" numCol="1" anchor="ctr" anchorCtr="0" compatLnSpc="1">
            <a:prstTxWarp prst="textNoShape">
              <a:avLst/>
            </a:prstTxWarp>
          </a:bodyPr>
          <a:lstStyle/>
          <a:p>
            <a:pPr lvl="0"/>
            <a:r>
              <a:rPr lang="en-US">
                <a:sym typeface="American Typewriter" charset="0"/>
              </a:rPr>
              <a:t>Click to edit Master title style</a:t>
            </a:r>
          </a:p>
        </p:txBody>
      </p:sp>
      <p:sp>
        <p:nvSpPr>
          <p:cNvPr id="5122" name="Rectangle 2"/>
          <p:cNvSpPr>
            <a:spLocks noGrp="1" noChangeArrowheads="1"/>
          </p:cNvSpPr>
          <p:nvPr>
            <p:ph type="body" idx="1"/>
          </p:nvPr>
        </p:nvSpPr>
        <p:spPr bwMode="auto">
          <a:xfrm>
            <a:off x="1071562" y="1439912"/>
            <a:ext cx="7358063" cy="31812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31887" tIns="31887" rIns="31887" bIns="31887" numCol="1" anchor="ctr" anchorCtr="0" compatLnSpc="1">
            <a:prstTxWarp prst="textNoShape">
              <a:avLst/>
            </a:prstTxWarp>
          </a:bodyPr>
          <a:lstStyle/>
          <a:p>
            <a:pPr lvl="0"/>
            <a:r>
              <a:rPr lang="en-US">
                <a:sym typeface="Palatino" charset="0"/>
              </a:rPr>
              <a:t>Click to edit Master text styles</a:t>
            </a:r>
          </a:p>
          <a:p>
            <a:pPr lvl="1"/>
            <a:r>
              <a:rPr lang="en-US">
                <a:sym typeface="Palatino" charset="0"/>
              </a:rPr>
              <a:t>Second level</a:t>
            </a:r>
          </a:p>
          <a:p>
            <a:pPr lvl="2"/>
            <a:r>
              <a:rPr lang="en-US">
                <a:sym typeface="Palatino" charset="0"/>
              </a:rPr>
              <a:t>Third level</a:t>
            </a:r>
          </a:p>
          <a:p>
            <a:pPr lvl="3"/>
            <a:r>
              <a:rPr lang="en-US">
                <a:sym typeface="Palatino" charset="0"/>
              </a:rPr>
              <a:t>Fourth level</a:t>
            </a:r>
          </a:p>
          <a:p>
            <a:pPr lvl="4"/>
            <a:r>
              <a:rPr lang="en-US">
                <a:sym typeface="Palatino" charset="0"/>
              </a:rPr>
              <a:t>Fifth level</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xStyles>
    <p:titleStyle>
      <a:lvl1pPr algn="ctr" rtl="0" eaLnBrk="0" fontAlgn="base" hangingPunct="0">
        <a:spcBef>
          <a:spcPct val="0"/>
        </a:spcBef>
        <a:spcAft>
          <a:spcPct val="0"/>
        </a:spcAft>
        <a:defRPr sz="4900">
          <a:solidFill>
            <a:srgbClr val="5B4E2D"/>
          </a:solidFill>
          <a:latin typeface="+mj-lt"/>
          <a:ea typeface="+mj-ea"/>
          <a:cs typeface="+mj-cs"/>
          <a:sym typeface="American Typewriter" charset="0"/>
        </a:defRPr>
      </a:lvl1pPr>
      <a:lvl2pPr algn="ctr" rtl="0" eaLnBrk="0" fontAlgn="base" hangingPunct="0">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2pPr>
      <a:lvl3pPr algn="ctr" rtl="0" eaLnBrk="0" fontAlgn="base" hangingPunct="0">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3pPr>
      <a:lvl4pPr algn="ctr" rtl="0" eaLnBrk="0" fontAlgn="base" hangingPunct="0">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4pPr>
      <a:lvl5pPr algn="ctr" rtl="0" eaLnBrk="0" fontAlgn="base" hangingPunct="0">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5pPr>
      <a:lvl6pPr marL="286984" algn="ctr" rtl="0" fontAlgn="base">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6pPr>
      <a:lvl7pPr marL="573969" algn="ctr" rtl="0" fontAlgn="base">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7pPr>
      <a:lvl8pPr marL="860953" algn="ctr" rtl="0" fontAlgn="base">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8pPr>
      <a:lvl9pPr marL="1147938" algn="ctr" rtl="0" fontAlgn="base">
        <a:spcBef>
          <a:spcPct val="0"/>
        </a:spcBef>
        <a:spcAft>
          <a:spcPct val="0"/>
        </a:spcAft>
        <a:defRPr sz="4900">
          <a:solidFill>
            <a:srgbClr val="5B4E2D"/>
          </a:solidFill>
          <a:latin typeface="American Typewriter" charset="0"/>
          <a:ea typeface="ヒラギノ明朝 ProN W3" charset="0"/>
          <a:cs typeface="ヒラギノ明朝 ProN W3" charset="0"/>
          <a:sym typeface="American Typewriter" charset="0"/>
        </a:defRPr>
      </a:lvl9pPr>
    </p:titleStyle>
    <p:bodyStyle>
      <a:lvl1pPr marL="455389" indent="-287981" algn="l" rtl="0" eaLnBrk="0" fontAlgn="base" hangingPunct="0">
        <a:spcBef>
          <a:spcPts val="2134"/>
        </a:spcBef>
        <a:spcAft>
          <a:spcPct val="0"/>
        </a:spcAft>
        <a:buSzPct val="69000"/>
        <a:buChar char="•"/>
        <a:defRPr sz="2300">
          <a:solidFill>
            <a:srgbClr val="806216"/>
          </a:solidFill>
          <a:latin typeface="+mn-lt"/>
          <a:ea typeface="+mn-ea"/>
          <a:cs typeface="+mn-cs"/>
          <a:sym typeface="Palatino" charset="0"/>
        </a:defRPr>
      </a:lvl1pPr>
      <a:lvl2pPr marL="734401" indent="-287981" algn="l" rtl="0" eaLnBrk="0" fontAlgn="base" hangingPunct="0">
        <a:spcBef>
          <a:spcPts val="2134"/>
        </a:spcBef>
        <a:spcAft>
          <a:spcPct val="0"/>
        </a:spcAft>
        <a:buSzPct val="69000"/>
        <a:buChar char="•"/>
        <a:defRPr sz="2300">
          <a:solidFill>
            <a:srgbClr val="806216"/>
          </a:solidFill>
          <a:latin typeface="+mn-lt"/>
          <a:ea typeface="+mn-ea"/>
          <a:cs typeface="+mn-cs"/>
          <a:sym typeface="Palatino" charset="0"/>
        </a:defRPr>
      </a:lvl2pPr>
      <a:lvl3pPr marL="1013414" indent="-287981" algn="l" rtl="0" eaLnBrk="0" fontAlgn="base" hangingPunct="0">
        <a:spcBef>
          <a:spcPts val="2134"/>
        </a:spcBef>
        <a:spcAft>
          <a:spcPct val="0"/>
        </a:spcAft>
        <a:buSzPct val="69000"/>
        <a:buChar char="•"/>
        <a:defRPr sz="2300">
          <a:solidFill>
            <a:srgbClr val="806216"/>
          </a:solidFill>
          <a:latin typeface="+mn-lt"/>
          <a:ea typeface="+mn-ea"/>
          <a:cs typeface="+mn-cs"/>
          <a:sym typeface="Palatino" charset="0"/>
        </a:defRPr>
      </a:lvl3pPr>
      <a:lvl4pPr marL="1292427" indent="-287981" algn="l" rtl="0" eaLnBrk="0" fontAlgn="base" hangingPunct="0">
        <a:spcBef>
          <a:spcPts val="2134"/>
        </a:spcBef>
        <a:spcAft>
          <a:spcPct val="0"/>
        </a:spcAft>
        <a:buSzPct val="69000"/>
        <a:buChar char="•"/>
        <a:defRPr sz="2300">
          <a:solidFill>
            <a:srgbClr val="806216"/>
          </a:solidFill>
          <a:latin typeface="+mn-lt"/>
          <a:ea typeface="+mn-ea"/>
          <a:cs typeface="+mn-cs"/>
          <a:sym typeface="Palatino" charset="0"/>
        </a:defRPr>
      </a:lvl4pPr>
      <a:lvl5pPr marL="1571439" indent="-287981" algn="l" rtl="0" eaLnBrk="0" fontAlgn="base" hangingPunct="0">
        <a:spcBef>
          <a:spcPts val="2134"/>
        </a:spcBef>
        <a:spcAft>
          <a:spcPct val="0"/>
        </a:spcAft>
        <a:buSzPct val="69000"/>
        <a:buChar char="•"/>
        <a:defRPr sz="2300">
          <a:solidFill>
            <a:srgbClr val="806216"/>
          </a:solidFill>
          <a:latin typeface="+mn-lt"/>
          <a:ea typeface="+mn-ea"/>
          <a:cs typeface="+mn-cs"/>
          <a:sym typeface="Palatino" charset="0"/>
        </a:defRPr>
      </a:lvl5pPr>
      <a:lvl6pPr marL="1858424" indent="-287981" algn="l" rtl="0" fontAlgn="base">
        <a:spcBef>
          <a:spcPts val="2134"/>
        </a:spcBef>
        <a:spcAft>
          <a:spcPct val="0"/>
        </a:spcAft>
        <a:buSzPct val="69000"/>
        <a:buChar char="•"/>
        <a:defRPr sz="2300">
          <a:solidFill>
            <a:srgbClr val="806216"/>
          </a:solidFill>
          <a:latin typeface="+mn-lt"/>
          <a:ea typeface="+mn-ea"/>
          <a:cs typeface="+mn-cs"/>
          <a:sym typeface="Palatino" charset="0"/>
        </a:defRPr>
      </a:lvl6pPr>
      <a:lvl7pPr marL="2145408" indent="-287981" algn="l" rtl="0" fontAlgn="base">
        <a:spcBef>
          <a:spcPts val="2134"/>
        </a:spcBef>
        <a:spcAft>
          <a:spcPct val="0"/>
        </a:spcAft>
        <a:buSzPct val="69000"/>
        <a:buChar char="•"/>
        <a:defRPr sz="2300">
          <a:solidFill>
            <a:srgbClr val="806216"/>
          </a:solidFill>
          <a:latin typeface="+mn-lt"/>
          <a:ea typeface="+mn-ea"/>
          <a:cs typeface="+mn-cs"/>
          <a:sym typeface="Palatino" charset="0"/>
        </a:defRPr>
      </a:lvl7pPr>
      <a:lvl8pPr marL="2432393" indent="-287981" algn="l" rtl="0" fontAlgn="base">
        <a:spcBef>
          <a:spcPts val="2134"/>
        </a:spcBef>
        <a:spcAft>
          <a:spcPct val="0"/>
        </a:spcAft>
        <a:buSzPct val="69000"/>
        <a:buChar char="•"/>
        <a:defRPr sz="2300">
          <a:solidFill>
            <a:srgbClr val="806216"/>
          </a:solidFill>
          <a:latin typeface="+mn-lt"/>
          <a:ea typeface="+mn-ea"/>
          <a:cs typeface="+mn-cs"/>
          <a:sym typeface="Palatino" charset="0"/>
        </a:defRPr>
      </a:lvl8pPr>
      <a:lvl9pPr marL="2719377" indent="-287981" algn="l" rtl="0" fontAlgn="base">
        <a:spcBef>
          <a:spcPts val="2134"/>
        </a:spcBef>
        <a:spcAft>
          <a:spcPct val="0"/>
        </a:spcAft>
        <a:buSzPct val="69000"/>
        <a:buChar char="•"/>
        <a:defRPr sz="2300">
          <a:solidFill>
            <a:srgbClr val="806216"/>
          </a:solidFill>
          <a:latin typeface="+mn-lt"/>
          <a:ea typeface="+mn-ea"/>
          <a:cs typeface="+mn-cs"/>
          <a:sym typeface="Palatino" charset="0"/>
        </a:defRPr>
      </a:lvl9pPr>
    </p:bodyStyle>
    <p:otherStyle>
      <a:defPPr>
        <a:defRPr lang="en-US"/>
      </a:defPPr>
      <a:lvl1pPr marL="0" algn="l" defTabSz="286984" rtl="0" eaLnBrk="1" latinLnBrk="0" hangingPunct="1">
        <a:defRPr sz="1100" kern="1200">
          <a:solidFill>
            <a:schemeClr val="tx1"/>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0" y="666750"/>
            <a:ext cx="4572000" cy="3416320"/>
          </a:xfrm>
          <a:prstGeom prst="rect">
            <a:avLst/>
          </a:prstGeom>
        </p:spPr>
        <p:txBody>
          <a:bodyPr>
            <a:spAutoFit/>
          </a:bodyPr>
          <a:lstStyle/>
          <a:p>
            <a:r>
              <a:rPr lang="en-US" sz="5400" dirty="0"/>
              <a:t>Fountain Senior Assisted Living </a:t>
            </a:r>
          </a:p>
        </p:txBody>
      </p:sp>
      <p:pic>
        <p:nvPicPr>
          <p:cNvPr id="3" name="Picture 2"/>
          <p:cNvPicPr>
            <a:picLocks noChangeAspect="1"/>
          </p:cNvPicPr>
          <p:nvPr/>
        </p:nvPicPr>
        <p:blipFill>
          <a:blip r:embed="rId2"/>
          <a:stretch>
            <a:fillRect/>
          </a:stretch>
        </p:blipFill>
        <p:spPr>
          <a:xfrm>
            <a:off x="1143000" y="1581150"/>
            <a:ext cx="2895600" cy="2362200"/>
          </a:xfrm>
          <a:prstGeom prst="rect">
            <a:avLst/>
          </a:prstGeom>
        </p:spPr>
      </p:pic>
    </p:spTree>
    <p:extLst>
      <p:ext uri="{BB962C8B-B14F-4D97-AF65-F5344CB8AC3E}">
        <p14:creationId xmlns:p14="http://schemas.microsoft.com/office/powerpoint/2010/main" val="170913578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85751"/>
            <a:ext cx="51054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p:cNvSpPr>
          <p:nvPr/>
        </p:nvSpPr>
        <p:spPr bwMode="auto">
          <a:xfrm>
            <a:off x="1714500" y="997893"/>
            <a:ext cx="5715000" cy="3147715"/>
          </a:xfrm>
          <a:prstGeom prst="rect">
            <a:avLst/>
          </a:prstGeom>
          <a:noFill/>
          <a:ln>
            <a:noFill/>
          </a:ln>
          <a:effectLst>
            <a:outerShdw blurRad="38100" dist="12699" dir="5400000" algn="ctr" rotWithShape="0">
              <a:schemeClr val="bg2">
                <a:alpha val="79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pPr>
              <a:lnSpc>
                <a:spcPct val="80000"/>
              </a:lnSpc>
              <a:spcBef>
                <a:spcPts val="377"/>
              </a:spcBef>
              <a:defRPr/>
            </a:pPr>
            <a:r>
              <a:rPr lang="en-US" sz="8200" dirty="0">
                <a:solidFill>
                  <a:schemeClr val="tx1"/>
                </a:solidFill>
                <a:latin typeface="American Typewriter" charset="0"/>
                <a:ea typeface="ＭＳ Ｐゴシック" charset="0"/>
                <a:cs typeface="American Typewriter" charset="0"/>
                <a:sym typeface="American Typewriter" charset="0"/>
              </a:rPr>
              <a:t>The Service Center</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361950"/>
            <a:ext cx="6705600" cy="4470400"/>
          </a:xfrm>
          <a:prstGeom prst="rect">
            <a:avLst/>
          </a:prstGeom>
        </p:spPr>
      </p:pic>
    </p:spTree>
    <p:extLst>
      <p:ext uri="{BB962C8B-B14F-4D97-AF65-F5344CB8AC3E}">
        <p14:creationId xmlns:p14="http://schemas.microsoft.com/office/powerpoint/2010/main" val="267002902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lIns="81630" tIns="40815" rIns="81630" bIns="40815">
            <a:normAutofit/>
          </a:bodyPr>
          <a:lstStyle/>
          <a:p>
            <a:pPr>
              <a:defRPr/>
            </a:pPr>
            <a:r>
              <a:rPr lang="en-US" dirty="0" smtClean="0"/>
              <a:t>Service Center</a:t>
            </a:r>
            <a:r>
              <a:rPr lang="en-US" dirty="0"/>
              <a:t> </a:t>
            </a:r>
            <a:r>
              <a:rPr lang="en-US" dirty="0" smtClean="0"/>
              <a:t>Mantra:</a:t>
            </a:r>
            <a:r>
              <a:rPr lang="en-US" sz="3600" u="sng" dirty="0"/>
              <a:t/>
            </a:r>
            <a:br>
              <a:rPr lang="en-US" sz="3600" u="sng" dirty="0"/>
            </a:br>
            <a:r>
              <a:rPr lang="en-US" sz="4000" i="1" dirty="0"/>
              <a:t>“We’ve Got Your Back.”</a:t>
            </a:r>
            <a:br>
              <a:rPr lang="en-US" sz="4000" i="1" dirty="0"/>
            </a:br>
            <a:r>
              <a:rPr lang="en-US" sz="3300" dirty="0"/>
              <a:t>Accounting</a:t>
            </a:r>
            <a:br>
              <a:rPr lang="en-US" sz="3300" dirty="0"/>
            </a:br>
            <a:r>
              <a:rPr lang="en-US" sz="3300" dirty="0"/>
              <a:t>Compliance</a:t>
            </a:r>
            <a:br>
              <a:rPr lang="en-US" sz="3300" dirty="0"/>
            </a:br>
            <a:r>
              <a:rPr lang="en-US" sz="3300" dirty="0"/>
              <a:t>Construction</a:t>
            </a:r>
            <a:br>
              <a:rPr lang="en-US" sz="3300" dirty="0"/>
            </a:br>
            <a:r>
              <a:rPr lang="en-US" sz="3300" dirty="0"/>
              <a:t>HR</a:t>
            </a:r>
            <a:br>
              <a:rPr lang="en-US" sz="3300" dirty="0"/>
            </a:br>
            <a:r>
              <a:rPr lang="en-US" sz="3300" dirty="0"/>
              <a:t>IT</a:t>
            </a:r>
            <a:br>
              <a:rPr lang="en-US" sz="3300" dirty="0"/>
            </a:br>
            <a:r>
              <a:rPr lang="en-US" sz="3300" dirty="0"/>
              <a:t>Legal</a:t>
            </a:r>
            <a:br>
              <a:rPr lang="en-US" sz="3300" dirty="0"/>
            </a:br>
            <a:r>
              <a:rPr lang="en-US" sz="3300" dirty="0"/>
              <a:t>Payroll</a:t>
            </a:r>
            <a:endParaRPr lang="en-US" sz="3300" i="1" dirty="0"/>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21263" y="585255"/>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a:xfrm>
            <a:off x="0" y="133945"/>
            <a:ext cx="9144000" cy="2518172"/>
          </a:xfrm>
        </p:spPr>
        <p:txBody>
          <a:bodyPr/>
          <a:lstStyle/>
          <a:p>
            <a:pPr eaLnBrk="1" hangingPunct="1">
              <a:defRPr/>
            </a:pPr>
            <a:r>
              <a:rPr lang="en-US" sz="9000" dirty="0"/>
              <a:t>Core Values</a:t>
            </a:r>
          </a:p>
        </p:txBody>
      </p:sp>
      <p:sp>
        <p:nvSpPr>
          <p:cNvPr id="3" name="Title 1"/>
          <p:cNvSpPr txBox="1">
            <a:spLocks/>
          </p:cNvSpPr>
          <p:nvPr/>
        </p:nvSpPr>
        <p:spPr bwMode="auto">
          <a:xfrm>
            <a:off x="0" y="2853035"/>
            <a:ext cx="9144000" cy="1008126"/>
          </a:xfrm>
          <a:prstGeom prst="rect">
            <a:avLst/>
          </a:prstGeom>
          <a:noFill/>
          <a:ln>
            <a:noFill/>
          </a:ln>
          <a:effectLst>
            <a:outerShdw blurRad="25400" dist="12699" dir="5400000" algn="ctr" rotWithShape="0">
              <a:schemeClr val="bg2">
                <a:alpha val="74998"/>
              </a:schemeClr>
            </a:outerShd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31887" tIns="31887" rIns="31887" bIns="31887" numCol="1" anchor="ctr" anchorCtr="0" compatLnSpc="1">
            <a:prstTxWarp prst="textNoShape">
              <a:avLst/>
            </a:prstTxWarp>
            <a:normAutofit fontScale="82500" lnSpcReduction="20000"/>
          </a:bodyPr>
          <a:lstStyle>
            <a:lvl1pPr algn="ctr" rtl="0" eaLnBrk="0" fontAlgn="base" hangingPunct="0">
              <a:spcBef>
                <a:spcPct val="0"/>
              </a:spcBef>
              <a:spcAft>
                <a:spcPct val="0"/>
              </a:spcAft>
              <a:defRPr sz="7800">
                <a:solidFill>
                  <a:srgbClr val="5B4E2D"/>
                </a:solidFill>
                <a:latin typeface="+mj-lt"/>
                <a:ea typeface="+mj-ea"/>
                <a:cs typeface="+mj-cs"/>
                <a:sym typeface="American Typewriter" charset="0"/>
              </a:defRPr>
            </a:lvl1pPr>
            <a:lvl2pPr algn="ctr" rtl="0" eaLnBrk="0" fontAlgn="base" hangingPunct="0">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2pPr>
            <a:lvl3pPr algn="ctr" rtl="0" eaLnBrk="0" fontAlgn="base" hangingPunct="0">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3pPr>
            <a:lvl4pPr algn="ctr" rtl="0" eaLnBrk="0" fontAlgn="base" hangingPunct="0">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4pPr>
            <a:lvl5pPr algn="ctr" rtl="0" eaLnBrk="0" fontAlgn="base" hangingPunct="0">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5pPr>
            <a:lvl6pPr marL="457200" algn="ctr" rtl="0" fontAlgn="base">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6pPr>
            <a:lvl7pPr marL="914400" algn="ctr" rtl="0" fontAlgn="base">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7pPr>
            <a:lvl8pPr marL="1371600" algn="ctr" rtl="0" fontAlgn="base">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8pPr>
            <a:lvl9pPr marL="1828800" algn="ctr" rtl="0" fontAlgn="base">
              <a:spcBef>
                <a:spcPct val="0"/>
              </a:spcBef>
              <a:spcAft>
                <a:spcPct val="0"/>
              </a:spcAft>
              <a:defRPr sz="7800">
                <a:solidFill>
                  <a:srgbClr val="5B4E2D"/>
                </a:solidFill>
                <a:latin typeface="American Typewriter" charset="0"/>
                <a:ea typeface="ヒラギノ明朝 ProN W3" charset="0"/>
                <a:cs typeface="ヒラギノ明朝 ProN W3" charset="0"/>
                <a:sym typeface="American Typewriter" charset="0"/>
              </a:defRPr>
            </a:lvl9pPr>
          </a:lstStyle>
          <a:p>
            <a:r>
              <a:rPr lang="en-US" sz="8900" dirty="0"/>
              <a:t>CAPLICO</a:t>
            </a:r>
          </a:p>
        </p:txBody>
      </p:sp>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CAPLICO?</a:t>
            </a:r>
            <a:endParaRPr lang="en-US" dirty="0"/>
          </a:p>
        </p:txBody>
      </p:sp>
      <p:sp>
        <p:nvSpPr>
          <p:cNvPr id="3" name="Content Placeholder 2"/>
          <p:cNvSpPr>
            <a:spLocks noGrp="1"/>
          </p:cNvSpPr>
          <p:nvPr>
            <p:ph idx="1"/>
          </p:nvPr>
        </p:nvSpPr>
        <p:spPr/>
        <p:txBody>
          <a:bodyPr/>
          <a:lstStyle/>
          <a:p>
            <a:r>
              <a:rPr lang="en-US" dirty="0" smtClean="0"/>
              <a:t>Each Community has its own unique spirit and personality. You, the employee, are a vital part of that personality. Through CAPLICO we each actively play a role in who we become.</a:t>
            </a:r>
            <a:endParaRPr lang="en-US" dirty="0"/>
          </a:p>
        </p:txBody>
      </p:sp>
    </p:spTree>
    <p:extLst>
      <p:ext uri="{BB962C8B-B14F-4D97-AF65-F5344CB8AC3E}">
        <p14:creationId xmlns:p14="http://schemas.microsoft.com/office/powerpoint/2010/main" val="367401071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961861"/>
            <a:ext cx="7549808" cy="4345133"/>
          </a:xfrm>
          <a:prstGeom prst="rect">
            <a:avLst/>
          </a:prstGeom>
          <a:noFill/>
        </p:spPr>
        <p:txBody>
          <a:bodyPr wrap="square" lIns="81630" tIns="40815" rIns="81630" bIns="40815" rtlCol="0">
            <a:spAutoFit/>
          </a:bodyPr>
          <a:lstStyle/>
          <a:p>
            <a:pPr algn="l"/>
            <a:r>
              <a:rPr lang="en-US" sz="3600" b="1" dirty="0">
                <a:latin typeface="Adobe Garamond Pro"/>
                <a:cs typeface="Adobe Garamond Pro"/>
              </a:rPr>
              <a:t>C</a:t>
            </a:r>
            <a:r>
              <a:rPr lang="en-US" sz="3600" dirty="0">
                <a:latin typeface="Adobe Garamond Pro"/>
                <a:cs typeface="Adobe Garamond Pro"/>
              </a:rPr>
              <a:t>ustomer Second</a:t>
            </a:r>
          </a:p>
          <a:p>
            <a:pPr algn="l"/>
            <a:r>
              <a:rPr lang="en-US" sz="3600" b="1" dirty="0">
                <a:latin typeface="Adobe Garamond Pro"/>
                <a:cs typeface="Adobe Garamond Pro"/>
              </a:rPr>
              <a:t>A</a:t>
            </a:r>
            <a:r>
              <a:rPr lang="en-US" sz="3600" dirty="0">
                <a:latin typeface="Adobe Garamond Pro"/>
                <a:cs typeface="Adobe Garamond Pro"/>
              </a:rPr>
              <a:t>ccountability</a:t>
            </a:r>
          </a:p>
          <a:p>
            <a:pPr algn="l"/>
            <a:r>
              <a:rPr lang="en-US" sz="3600" b="1" dirty="0">
                <a:latin typeface="Adobe Garamond Pro"/>
                <a:cs typeface="Adobe Garamond Pro"/>
              </a:rPr>
              <a:t>P</a:t>
            </a:r>
            <a:r>
              <a:rPr lang="en-US" sz="3600" dirty="0">
                <a:latin typeface="Adobe Garamond Pro"/>
                <a:cs typeface="Adobe Garamond Pro"/>
              </a:rPr>
              <a:t>assion for Learning</a:t>
            </a:r>
          </a:p>
          <a:p>
            <a:pPr algn="l"/>
            <a:r>
              <a:rPr lang="en-US" sz="3600" b="1" dirty="0">
                <a:latin typeface="Adobe Garamond Pro"/>
                <a:cs typeface="Adobe Garamond Pro"/>
              </a:rPr>
              <a:t>L</a:t>
            </a:r>
            <a:r>
              <a:rPr lang="en-US" sz="3600" dirty="0">
                <a:latin typeface="Adobe Garamond Pro"/>
                <a:cs typeface="Adobe Garamond Pro"/>
              </a:rPr>
              <a:t>ove One Another</a:t>
            </a:r>
          </a:p>
          <a:p>
            <a:pPr algn="l"/>
            <a:r>
              <a:rPr lang="en-US" sz="3600" b="1" dirty="0">
                <a:latin typeface="Adobe Garamond Pro"/>
                <a:cs typeface="Adobe Garamond Pro"/>
              </a:rPr>
              <a:t>I</a:t>
            </a:r>
            <a:r>
              <a:rPr lang="en-US" sz="3600" dirty="0">
                <a:latin typeface="Adobe Garamond Pro"/>
                <a:cs typeface="Adobe Garamond Pro"/>
              </a:rPr>
              <a:t>ntelligent Risk-Taking</a:t>
            </a:r>
          </a:p>
          <a:p>
            <a:pPr algn="l"/>
            <a:r>
              <a:rPr lang="en-US" sz="3600" b="1" dirty="0">
                <a:latin typeface="Adobe Garamond Pro"/>
                <a:cs typeface="Adobe Garamond Pro"/>
              </a:rPr>
              <a:t>C</a:t>
            </a:r>
            <a:r>
              <a:rPr lang="en-US" sz="3600" dirty="0">
                <a:latin typeface="Adobe Garamond Pro"/>
                <a:cs typeface="Adobe Garamond Pro"/>
              </a:rPr>
              <a:t>elebration</a:t>
            </a:r>
          </a:p>
          <a:p>
            <a:pPr algn="l"/>
            <a:r>
              <a:rPr lang="en-US" sz="3600" b="1" dirty="0">
                <a:latin typeface="Adobe Garamond Pro"/>
                <a:cs typeface="Adobe Garamond Pro"/>
              </a:rPr>
              <a:t>O</a:t>
            </a:r>
            <a:r>
              <a:rPr lang="en-US" sz="3600" dirty="0">
                <a:latin typeface="Adobe Garamond Pro"/>
                <a:cs typeface="Adobe Garamond Pro"/>
              </a:rPr>
              <a:t>wnership</a:t>
            </a:r>
          </a:p>
          <a:p>
            <a:pPr algn="l"/>
            <a:endParaRPr lang="en-US" dirty="0"/>
          </a:p>
        </p:txBody>
      </p:sp>
      <p:sp>
        <p:nvSpPr>
          <p:cNvPr id="3" name="TextBox 2"/>
          <p:cNvSpPr txBox="1"/>
          <p:nvPr/>
        </p:nvSpPr>
        <p:spPr>
          <a:xfrm>
            <a:off x="609600" y="218476"/>
            <a:ext cx="7708566" cy="744147"/>
          </a:xfrm>
          <a:prstGeom prst="rect">
            <a:avLst/>
          </a:prstGeom>
          <a:noFill/>
        </p:spPr>
        <p:txBody>
          <a:bodyPr wrap="square" lIns="81630" tIns="40815" rIns="81630" bIns="40815" rtlCol="0">
            <a:spAutoFit/>
          </a:bodyPr>
          <a:lstStyle/>
          <a:p>
            <a:r>
              <a:rPr lang="en-US" sz="4300" b="1" dirty="0">
                <a:latin typeface="Minion Pro"/>
                <a:cs typeface="Minion Pro"/>
              </a:rPr>
              <a:t>Ensign Core Values</a:t>
            </a:r>
          </a:p>
        </p:txBody>
      </p:sp>
      <p:pic>
        <p:nvPicPr>
          <p:cNvPr id="4" name="Picture 3"/>
          <p:cNvPicPr>
            <a:picLocks noChangeAspect="1" noChangeArrowheads="1"/>
          </p:cNvPicPr>
          <p:nvPr/>
        </p:nvPicPr>
        <p:blipFill>
          <a:blip r:embed="rId2">
            <a:grayscl/>
            <a:alphaModFix amt="12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8493267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Customer Second</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79961"/>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16045371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p:cNvSpPr>
            <a:spLocks noGrp="1" noChangeArrowheads="1"/>
          </p:cNvSpPr>
          <p:nvPr>
            <p:ph type="title"/>
          </p:nvPr>
        </p:nvSpPr>
        <p:spPr>
          <a:xfrm>
            <a:off x="892969" y="723305"/>
            <a:ext cx="7358063" cy="3690193"/>
          </a:xfrm>
        </p:spPr>
        <p:txBody>
          <a:bodyPr/>
          <a:lstStyle/>
          <a:p>
            <a:pPr eaLnBrk="1" hangingPunct="1">
              <a:defRPr/>
            </a:pPr>
            <a:r>
              <a:rPr lang="en-US" b="1" dirty="0" smtClean="0">
                <a:solidFill>
                  <a:srgbClr val="000000"/>
                </a:solidFill>
              </a:rPr>
              <a:t>Customer 2nd</a:t>
            </a:r>
            <a:r>
              <a:rPr lang="en-US" b="1" dirty="0" smtClean="0">
                <a:solidFill>
                  <a:srgbClr val="000000"/>
                </a:solidFill>
                <a:ea typeface="ヒラギノ明朝 ProN W6" charset="0"/>
                <a:cs typeface="ヒラギノ明朝 ProN W6" charset="0"/>
              </a:rPr>
              <a:t/>
            </a:r>
            <a:br>
              <a:rPr lang="en-US" b="1" dirty="0" smtClean="0">
                <a:solidFill>
                  <a:srgbClr val="000000"/>
                </a:solidFill>
                <a:ea typeface="ヒラギノ明朝 ProN W6" charset="0"/>
                <a:cs typeface="ヒラギノ明朝 ProN W6" charset="0"/>
              </a:rPr>
            </a:br>
            <a:r>
              <a:rPr lang="en-US" dirty="0" smtClean="0"/>
              <a:t>=</a:t>
            </a:r>
            <a:br>
              <a:rPr lang="en-US" dirty="0" smtClean="0"/>
            </a:br>
            <a:r>
              <a:rPr lang="en-US" dirty="0" smtClean="0"/>
              <a:t>Employee 1st</a:t>
            </a:r>
            <a:br>
              <a:rPr lang="en-US" dirty="0" smtClean="0"/>
            </a:br>
            <a:r>
              <a:rPr lang="en-US" dirty="0" smtClean="0"/>
              <a:t>=</a:t>
            </a:r>
            <a:br>
              <a:rPr lang="en-US" dirty="0" smtClean="0"/>
            </a:br>
            <a:r>
              <a:rPr lang="en-US" dirty="0" smtClean="0"/>
              <a:t>Resident 1st</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p:cNvSpPr>
          <p:nvPr/>
        </p:nvSpPr>
        <p:spPr bwMode="auto">
          <a:xfrm>
            <a:off x="2286000" y="1567160"/>
            <a:ext cx="4572000" cy="2009180"/>
          </a:xfrm>
          <a:prstGeom prst="rect">
            <a:avLst/>
          </a:prstGeom>
          <a:noFill/>
          <a:ln>
            <a:noFill/>
          </a:ln>
          <a:effectLst>
            <a:outerShdw blurRad="38100" dist="12699" dir="5400000" algn="ctr" rotWithShape="0">
              <a:schemeClr val="bg2">
                <a:alpha val="79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pPr>
              <a:lnSpc>
                <a:spcPct val="80000"/>
              </a:lnSpc>
              <a:spcBef>
                <a:spcPts val="377"/>
              </a:spcBef>
              <a:defRPr/>
            </a:pPr>
            <a:r>
              <a:rPr lang="en-US" sz="5900">
                <a:solidFill>
                  <a:schemeClr val="tx1"/>
                </a:solidFill>
                <a:latin typeface="American Typewriter" charset="0"/>
                <a:ea typeface="ＭＳ Ｐゴシック" charset="0"/>
                <a:cs typeface="American Typewriter" charset="0"/>
                <a:sym typeface="American Typewriter" charset="0"/>
              </a:rPr>
              <a:t>Moments of Truth</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6187" y="1882820"/>
            <a:ext cx="8231626" cy="1377860"/>
          </a:xfrm>
          <a:prstGeom prst="rect">
            <a:avLst/>
          </a:prstGeom>
        </p:spPr>
      </p:pic>
    </p:spTree>
    <p:extLst>
      <p:ext uri="{BB962C8B-B14F-4D97-AF65-F5344CB8AC3E}">
        <p14:creationId xmlns:p14="http://schemas.microsoft.com/office/powerpoint/2010/main" val="21504619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49" name="Group 3"/>
          <p:cNvGrpSpPr>
            <a:grpSpLocks/>
          </p:cNvGrpSpPr>
          <p:nvPr/>
        </p:nvGrpSpPr>
        <p:grpSpPr bwMode="auto">
          <a:xfrm>
            <a:off x="2285999" y="52741"/>
            <a:ext cx="4876801" cy="5022949"/>
            <a:chOff x="0" y="0"/>
            <a:chExt cx="4592" cy="6000"/>
          </a:xfrm>
        </p:grpSpPr>
        <p:pic>
          <p:nvPicPr>
            <p:cNvPr id="1556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 y="176"/>
              <a:ext cx="4240" cy="5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5565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92" cy="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Accountability</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79961"/>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35557570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ccountability desk 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8150"/>
            <a:ext cx="7931212" cy="4353783"/>
          </a:xfrm>
          <a:prstGeom prst="rect">
            <a:avLst/>
          </a:prstGeom>
        </p:spPr>
      </p:pic>
    </p:spTree>
    <p:extLst>
      <p:ext uri="{BB962C8B-B14F-4D97-AF65-F5344CB8AC3E}">
        <p14:creationId xmlns:p14="http://schemas.microsoft.com/office/powerpoint/2010/main" val="260520594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228600" y="5143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1301122"/>
            <a:ext cx="9144000" cy="467148"/>
          </a:xfrm>
          <a:prstGeom prst="rect">
            <a:avLst/>
          </a:prstGeom>
          <a:noFill/>
        </p:spPr>
        <p:txBody>
          <a:bodyPr wrap="square" lIns="81630" tIns="40815" rIns="81630" bIns="40815" rtlCol="0">
            <a:spAutoFit/>
          </a:bodyPr>
          <a:lstStyle/>
          <a:p>
            <a:r>
              <a:rPr lang="en-US" dirty="0"/>
              <a:t>We are decisive and hold ourselves accountable</a:t>
            </a:r>
            <a:r>
              <a:rPr lang="en-US" sz="2100" dirty="0"/>
              <a:t>.</a:t>
            </a:r>
          </a:p>
        </p:txBody>
      </p:sp>
      <p:sp>
        <p:nvSpPr>
          <p:cNvPr id="5" name="TextBox 4"/>
          <p:cNvSpPr txBox="1"/>
          <p:nvPr/>
        </p:nvSpPr>
        <p:spPr>
          <a:xfrm>
            <a:off x="0" y="2054366"/>
            <a:ext cx="9144000" cy="467148"/>
          </a:xfrm>
          <a:prstGeom prst="rect">
            <a:avLst/>
          </a:prstGeom>
          <a:noFill/>
        </p:spPr>
        <p:txBody>
          <a:bodyPr wrap="square" lIns="81630" tIns="40815" rIns="81630" bIns="40815" rtlCol="0">
            <a:spAutoFit/>
          </a:bodyPr>
          <a:lstStyle/>
          <a:p>
            <a:r>
              <a:rPr lang="en-US" dirty="0"/>
              <a:t>We take correction easily</a:t>
            </a:r>
            <a:r>
              <a:rPr lang="en-US" sz="2100" dirty="0"/>
              <a:t>.</a:t>
            </a:r>
          </a:p>
        </p:txBody>
      </p:sp>
      <p:sp>
        <p:nvSpPr>
          <p:cNvPr id="6" name="TextBox 5"/>
          <p:cNvSpPr txBox="1"/>
          <p:nvPr/>
        </p:nvSpPr>
        <p:spPr>
          <a:xfrm>
            <a:off x="0" y="410157"/>
            <a:ext cx="9144000" cy="636425"/>
          </a:xfrm>
          <a:prstGeom prst="rect">
            <a:avLst/>
          </a:prstGeom>
          <a:noFill/>
        </p:spPr>
        <p:txBody>
          <a:bodyPr wrap="square" lIns="81630" tIns="40815" rIns="81630" bIns="40815" rtlCol="0">
            <a:spAutoFit/>
          </a:bodyPr>
          <a:lstStyle/>
          <a:p>
            <a:pPr algn="ctr"/>
            <a:r>
              <a:rPr lang="en-US" sz="3600" dirty="0" smtClean="0"/>
              <a:t>Creating a Culture of </a:t>
            </a:r>
            <a:r>
              <a:rPr lang="en-US" sz="3600" dirty="0"/>
              <a:t>A</a:t>
            </a:r>
            <a:r>
              <a:rPr lang="en-US" sz="3600" dirty="0" smtClean="0"/>
              <a:t>ccountability</a:t>
            </a:r>
            <a:r>
              <a:rPr lang="en-US" sz="3600" dirty="0"/>
              <a:t>:</a:t>
            </a:r>
          </a:p>
        </p:txBody>
      </p:sp>
      <p:sp>
        <p:nvSpPr>
          <p:cNvPr id="7" name="TextBox 6"/>
          <p:cNvSpPr txBox="1"/>
          <p:nvPr/>
        </p:nvSpPr>
        <p:spPr>
          <a:xfrm>
            <a:off x="0" y="2854080"/>
            <a:ext cx="9144000" cy="851869"/>
          </a:xfrm>
          <a:prstGeom prst="rect">
            <a:avLst/>
          </a:prstGeom>
          <a:noFill/>
        </p:spPr>
        <p:txBody>
          <a:bodyPr wrap="square" lIns="81630" tIns="40815" rIns="81630" bIns="40815" rtlCol="0">
            <a:spAutoFit/>
          </a:bodyPr>
          <a:lstStyle/>
          <a:p>
            <a:r>
              <a:rPr lang="en-US" dirty="0"/>
              <a:t>We take responsibility </a:t>
            </a:r>
            <a:endParaRPr lang="en-US" dirty="0" smtClean="0"/>
          </a:p>
          <a:p>
            <a:r>
              <a:rPr lang="en-US" dirty="0" smtClean="0"/>
              <a:t>(</a:t>
            </a:r>
            <a:r>
              <a:rPr lang="en-US" dirty="0"/>
              <a:t>when we blow it, we admit we blew it and we fix it)</a:t>
            </a:r>
            <a:r>
              <a:rPr lang="en-US" sz="2100" dirty="0"/>
              <a:t>.</a:t>
            </a:r>
          </a:p>
        </p:txBody>
      </p:sp>
    </p:spTree>
    <p:extLst>
      <p:ext uri="{BB962C8B-B14F-4D97-AF65-F5344CB8AC3E}">
        <p14:creationId xmlns:p14="http://schemas.microsoft.com/office/powerpoint/2010/main" val="462962246"/>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Passion for Learning</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88564688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604093"/>
            <a:ext cx="8921353" cy="1498199"/>
          </a:xfrm>
          <a:prstGeom prst="rect">
            <a:avLst/>
          </a:prstGeom>
          <a:noFill/>
        </p:spPr>
        <p:txBody>
          <a:bodyPr wrap="square" lIns="81630" tIns="40815" rIns="81630" bIns="40815" rtlCol="0">
            <a:spAutoFit/>
          </a:bodyPr>
          <a:lstStyle/>
          <a:p>
            <a:r>
              <a:rPr lang="en-US" sz="4600" dirty="0"/>
              <a:t>We actively both</a:t>
            </a:r>
          </a:p>
          <a:p>
            <a:r>
              <a:rPr lang="en-US" sz="4600" b="1" dirty="0"/>
              <a:t>l</a:t>
            </a:r>
            <a:r>
              <a:rPr lang="en-US" sz="4600" b="1" dirty="0" smtClean="0"/>
              <a:t>earn</a:t>
            </a:r>
            <a:r>
              <a:rPr lang="en-US" sz="4600" dirty="0" smtClean="0"/>
              <a:t> &amp; </a:t>
            </a:r>
            <a:r>
              <a:rPr lang="en-US" sz="4600" b="1" dirty="0" smtClean="0"/>
              <a:t>teach</a:t>
            </a:r>
            <a:endParaRPr lang="en-US" sz="4600" b="1" dirty="0"/>
          </a:p>
        </p:txBody>
      </p:sp>
      <p:pic>
        <p:nvPicPr>
          <p:cNvPr id="5" name="Picture Placeholder 7"/>
          <p:cNvPicPr>
            <a:picLocks noChangeAspect="1"/>
          </p:cNvPicPr>
          <p:nvPr/>
        </p:nvPicPr>
        <p:blipFill rotWithShape="1">
          <a:blip r:embed="rId2"/>
          <a:srcRect t="-58" b="-1674"/>
          <a:stretch/>
        </p:blipFill>
        <p:spPr>
          <a:xfrm>
            <a:off x="2133600" y="2201325"/>
            <a:ext cx="4852989" cy="2937761"/>
          </a:xfrm>
          <a:prstGeom prst="rect">
            <a:avLst/>
          </a:prstGeom>
        </p:spPr>
      </p:pic>
      <p:pic>
        <p:nvPicPr>
          <p:cNvPr id="4" name="Picture 3"/>
          <p:cNvPicPr>
            <a:picLocks noChangeAspect="1" noChangeArrowheads="1"/>
          </p:cNvPicPr>
          <p:nvPr/>
        </p:nvPicPr>
        <p:blipFill>
          <a:blip r:embed="rId3">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04009785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sign university logo jpe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60" y="2521238"/>
            <a:ext cx="5864352" cy="443484"/>
          </a:xfrm>
          <a:prstGeom prst="rect">
            <a:avLst/>
          </a:prstGeom>
        </p:spPr>
      </p:pic>
      <p:pic>
        <p:nvPicPr>
          <p:cNvPr id="14" name="Picture 13"/>
          <p:cNvPicPr>
            <a:picLocks noChangeAspect="1"/>
          </p:cNvPicPr>
          <p:nvPr/>
        </p:nvPicPr>
        <p:blipFill>
          <a:blip r:embed="rId3"/>
          <a:stretch>
            <a:fillRect/>
          </a:stretch>
        </p:blipFill>
        <p:spPr>
          <a:xfrm>
            <a:off x="616512" y="533466"/>
            <a:ext cx="2264342" cy="2442946"/>
          </a:xfrm>
          <a:prstGeom prst="rect">
            <a:avLst/>
          </a:prstGeom>
        </p:spPr>
      </p:pic>
      <p:pic>
        <p:nvPicPr>
          <p:cNvPr id="17" name="Picture 16"/>
          <p:cNvPicPr>
            <a:picLocks noChangeAspect="1"/>
          </p:cNvPicPr>
          <p:nvPr/>
        </p:nvPicPr>
        <p:blipFill>
          <a:blip r:embed="rId4"/>
          <a:stretch>
            <a:fillRect/>
          </a:stretch>
        </p:blipFill>
        <p:spPr>
          <a:xfrm>
            <a:off x="6959716" y="2690812"/>
            <a:ext cx="2184284" cy="2457320"/>
          </a:xfrm>
          <a:prstGeom prst="rect">
            <a:avLst/>
          </a:prstGeom>
        </p:spPr>
      </p:pic>
      <p:pic>
        <p:nvPicPr>
          <p:cNvPr id="10" name="Picture 9"/>
          <p:cNvPicPr>
            <a:picLocks noChangeAspect="1"/>
          </p:cNvPicPr>
          <p:nvPr/>
        </p:nvPicPr>
        <p:blipFill>
          <a:blip r:embed="rId5"/>
          <a:stretch>
            <a:fillRect/>
          </a:stretch>
        </p:blipFill>
        <p:spPr>
          <a:xfrm>
            <a:off x="2237505" y="21688"/>
            <a:ext cx="2281389" cy="2580587"/>
          </a:xfrm>
          <a:prstGeom prst="rect">
            <a:avLst/>
          </a:prstGeom>
        </p:spPr>
      </p:pic>
      <p:pic>
        <p:nvPicPr>
          <p:cNvPr id="16" name="Picture 15"/>
          <p:cNvPicPr>
            <a:picLocks noChangeAspect="1"/>
          </p:cNvPicPr>
          <p:nvPr/>
        </p:nvPicPr>
        <p:blipFill>
          <a:blip r:embed="rId6"/>
          <a:stretch>
            <a:fillRect/>
          </a:stretch>
        </p:blipFill>
        <p:spPr>
          <a:xfrm>
            <a:off x="2584121" y="2638425"/>
            <a:ext cx="2224287" cy="2548152"/>
          </a:xfrm>
          <a:prstGeom prst="rect">
            <a:avLst/>
          </a:prstGeom>
        </p:spPr>
      </p:pic>
      <p:pic>
        <p:nvPicPr>
          <p:cNvPr id="15" name="Picture 14"/>
          <p:cNvPicPr>
            <a:picLocks noChangeAspect="1"/>
          </p:cNvPicPr>
          <p:nvPr/>
        </p:nvPicPr>
        <p:blipFill>
          <a:blip r:embed="rId7"/>
          <a:stretch>
            <a:fillRect/>
          </a:stretch>
        </p:blipFill>
        <p:spPr>
          <a:xfrm>
            <a:off x="4521868" y="21688"/>
            <a:ext cx="2317082" cy="2669125"/>
          </a:xfrm>
          <a:prstGeom prst="rect">
            <a:avLst/>
          </a:prstGeom>
        </p:spPr>
      </p:pic>
      <p:pic>
        <p:nvPicPr>
          <p:cNvPr id="12" name="Picture 11"/>
          <p:cNvPicPr>
            <a:picLocks noChangeAspect="1"/>
          </p:cNvPicPr>
          <p:nvPr/>
        </p:nvPicPr>
        <p:blipFill>
          <a:blip r:embed="rId8"/>
          <a:stretch>
            <a:fillRect/>
          </a:stretch>
        </p:blipFill>
        <p:spPr>
          <a:xfrm>
            <a:off x="2639896" y="2638425"/>
            <a:ext cx="2168512" cy="2541225"/>
          </a:xfrm>
          <a:prstGeom prst="rect">
            <a:avLst/>
          </a:prstGeom>
        </p:spPr>
      </p:pic>
      <p:pic>
        <p:nvPicPr>
          <p:cNvPr id="13" name="Picture 12"/>
          <p:cNvPicPr>
            <a:picLocks noChangeAspect="1"/>
          </p:cNvPicPr>
          <p:nvPr/>
        </p:nvPicPr>
        <p:blipFill>
          <a:blip r:embed="rId9"/>
          <a:stretch>
            <a:fillRect/>
          </a:stretch>
        </p:blipFill>
        <p:spPr>
          <a:xfrm>
            <a:off x="6838950" y="0"/>
            <a:ext cx="2311400" cy="2638425"/>
          </a:xfrm>
          <a:prstGeom prst="rect">
            <a:avLst/>
          </a:prstGeom>
        </p:spPr>
      </p:pic>
      <p:pic>
        <p:nvPicPr>
          <p:cNvPr id="7" name="Picture 6"/>
          <p:cNvPicPr>
            <a:picLocks noChangeAspect="1"/>
          </p:cNvPicPr>
          <p:nvPr/>
        </p:nvPicPr>
        <p:blipFill>
          <a:blip r:embed="rId10"/>
          <a:stretch>
            <a:fillRect/>
          </a:stretch>
        </p:blipFill>
        <p:spPr>
          <a:xfrm>
            <a:off x="-1" y="2263555"/>
            <a:ext cx="2584121" cy="2923022"/>
          </a:xfrm>
          <a:prstGeom prst="rect">
            <a:avLst/>
          </a:prstGeom>
        </p:spPr>
      </p:pic>
      <p:pic>
        <p:nvPicPr>
          <p:cNvPr id="8" name="Picture 7"/>
          <p:cNvPicPr>
            <a:picLocks noChangeAspect="1"/>
          </p:cNvPicPr>
          <p:nvPr/>
        </p:nvPicPr>
        <p:blipFill>
          <a:blip r:embed="rId11"/>
          <a:stretch>
            <a:fillRect/>
          </a:stretch>
        </p:blipFill>
        <p:spPr>
          <a:xfrm>
            <a:off x="5663866" y="921789"/>
            <a:ext cx="2591700" cy="3198898"/>
          </a:xfrm>
          <a:prstGeom prst="rect">
            <a:avLst/>
          </a:prstGeom>
        </p:spPr>
      </p:pic>
      <p:pic>
        <p:nvPicPr>
          <p:cNvPr id="5" name="Picture 4"/>
          <p:cNvPicPr>
            <a:picLocks noChangeAspect="1"/>
          </p:cNvPicPr>
          <p:nvPr/>
        </p:nvPicPr>
        <p:blipFill>
          <a:blip r:embed="rId12"/>
          <a:stretch>
            <a:fillRect/>
          </a:stretch>
        </p:blipFill>
        <p:spPr>
          <a:xfrm>
            <a:off x="-1" y="-21948"/>
            <a:ext cx="2602893" cy="2998361"/>
          </a:xfrm>
          <a:prstGeom prst="rect">
            <a:avLst/>
          </a:prstGeom>
        </p:spPr>
      </p:pic>
      <p:pic>
        <p:nvPicPr>
          <p:cNvPr id="6" name="Picture 5"/>
          <p:cNvPicPr>
            <a:picLocks noChangeAspect="1"/>
          </p:cNvPicPr>
          <p:nvPr/>
        </p:nvPicPr>
        <p:blipFill>
          <a:blip r:embed="rId13"/>
          <a:stretch>
            <a:fillRect/>
          </a:stretch>
        </p:blipFill>
        <p:spPr>
          <a:xfrm>
            <a:off x="6551620" y="2189584"/>
            <a:ext cx="2592381" cy="2996993"/>
          </a:xfrm>
          <a:prstGeom prst="rect">
            <a:avLst/>
          </a:prstGeom>
        </p:spPr>
      </p:pic>
      <p:pic>
        <p:nvPicPr>
          <p:cNvPr id="2" name="Picture 1"/>
          <p:cNvPicPr>
            <a:picLocks noChangeAspect="1"/>
          </p:cNvPicPr>
          <p:nvPr/>
        </p:nvPicPr>
        <p:blipFill>
          <a:blip r:embed="rId14"/>
          <a:stretch>
            <a:fillRect/>
          </a:stretch>
        </p:blipFill>
        <p:spPr>
          <a:xfrm>
            <a:off x="513627" y="1419470"/>
            <a:ext cx="2366409" cy="2701217"/>
          </a:xfrm>
          <a:prstGeom prst="rect">
            <a:avLst/>
          </a:prstGeom>
        </p:spPr>
      </p:pic>
      <p:pic>
        <p:nvPicPr>
          <p:cNvPr id="11" name="Picture 10"/>
          <p:cNvPicPr>
            <a:picLocks noChangeAspect="1"/>
          </p:cNvPicPr>
          <p:nvPr/>
        </p:nvPicPr>
        <p:blipFill>
          <a:blip r:embed="rId15"/>
          <a:stretch>
            <a:fillRect/>
          </a:stretch>
        </p:blipFill>
        <p:spPr>
          <a:xfrm>
            <a:off x="2880854" y="1823434"/>
            <a:ext cx="2618948" cy="2951683"/>
          </a:xfrm>
          <a:prstGeom prst="rect">
            <a:avLst/>
          </a:prstGeom>
        </p:spPr>
      </p:pic>
      <p:pic>
        <p:nvPicPr>
          <p:cNvPr id="9" name="Picture 8"/>
          <p:cNvPicPr>
            <a:picLocks noChangeAspect="1"/>
          </p:cNvPicPr>
          <p:nvPr/>
        </p:nvPicPr>
        <p:blipFill>
          <a:blip r:embed="rId16"/>
          <a:stretch>
            <a:fillRect/>
          </a:stretch>
        </p:blipFill>
        <p:spPr>
          <a:xfrm>
            <a:off x="4619094" y="2690812"/>
            <a:ext cx="2089543" cy="2546631"/>
          </a:xfrm>
          <a:prstGeom prst="rect">
            <a:avLst/>
          </a:prstGeom>
        </p:spPr>
      </p:pic>
    </p:spTree>
    <p:extLst>
      <p:ext uri="{BB962C8B-B14F-4D97-AF65-F5344CB8AC3E}">
        <p14:creationId xmlns:p14="http://schemas.microsoft.com/office/powerpoint/2010/main" val="305662093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Love One Another</a:t>
            </a:r>
          </a:p>
        </p:txBody>
      </p:sp>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79961"/>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06401930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14350"/>
            <a:ext cx="9144000" cy="4052745"/>
          </a:xfrm>
          <a:prstGeom prst="rect">
            <a:avLst/>
          </a:prstGeom>
          <a:noFill/>
        </p:spPr>
        <p:txBody>
          <a:bodyPr wrap="square" lIns="81630" tIns="40815" rIns="81630" bIns="40815" rtlCol="0">
            <a:spAutoFit/>
          </a:bodyPr>
          <a:lstStyle/>
          <a:p>
            <a:pPr algn="ctr"/>
            <a:r>
              <a:rPr lang="en-US" sz="4300" dirty="0"/>
              <a:t>We </a:t>
            </a:r>
            <a:r>
              <a:rPr lang="en-US" sz="4300" b="1" dirty="0" smtClean="0"/>
              <a:t>always</a:t>
            </a:r>
            <a:endParaRPr lang="en-US" sz="4300" b="1" dirty="0"/>
          </a:p>
          <a:p>
            <a:pPr algn="ctr"/>
            <a:r>
              <a:rPr lang="en-US" sz="4300" dirty="0"/>
              <a:t>treat others</a:t>
            </a:r>
          </a:p>
          <a:p>
            <a:pPr algn="ctr"/>
            <a:r>
              <a:rPr lang="en-US" sz="4300" dirty="0"/>
              <a:t>with kindness,</a:t>
            </a:r>
          </a:p>
          <a:p>
            <a:pPr algn="ctr"/>
            <a:r>
              <a:rPr lang="en-US" sz="4300" dirty="0" smtClean="0"/>
              <a:t>even </a:t>
            </a:r>
            <a:r>
              <a:rPr lang="en-US" sz="4300" dirty="0"/>
              <a:t>when</a:t>
            </a:r>
          </a:p>
          <a:p>
            <a:pPr algn="ctr"/>
            <a:r>
              <a:rPr lang="en-US" sz="4300" dirty="0"/>
              <a:t>confronting the</a:t>
            </a:r>
          </a:p>
          <a:p>
            <a:pPr algn="ctr"/>
            <a:r>
              <a:rPr lang="en-US" sz="4300" dirty="0"/>
              <a:t>brutal facts.</a:t>
            </a:r>
          </a:p>
        </p:txBody>
      </p:sp>
    </p:spTree>
    <p:extLst>
      <p:ext uri="{BB962C8B-B14F-4D97-AF65-F5344CB8AC3E}">
        <p14:creationId xmlns:p14="http://schemas.microsoft.com/office/powerpoint/2010/main" val="40657805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398" y="1428750"/>
            <a:ext cx="7443861" cy="2243522"/>
          </a:xfrm>
          <a:prstGeom prst="rect">
            <a:avLst/>
          </a:prstGeom>
        </p:spPr>
      </p:pic>
      <p:pic>
        <p:nvPicPr>
          <p:cNvPr id="4" name="Picture 3"/>
          <p:cNvPicPr>
            <a:picLocks noChangeAspect="1"/>
          </p:cNvPicPr>
          <p:nvPr/>
        </p:nvPicPr>
        <p:blipFill>
          <a:blip r:embed="rId3"/>
          <a:stretch>
            <a:fillRect/>
          </a:stretch>
        </p:blipFill>
        <p:spPr>
          <a:xfrm>
            <a:off x="4044966" y="1581150"/>
            <a:ext cx="1182727" cy="548688"/>
          </a:xfrm>
          <a:prstGeom prst="rect">
            <a:avLst/>
          </a:prstGeom>
        </p:spPr>
      </p:pic>
    </p:spTree>
    <p:extLst>
      <p:ext uri="{BB962C8B-B14F-4D97-AF65-F5344CB8AC3E}">
        <p14:creationId xmlns:p14="http://schemas.microsoft.com/office/powerpoint/2010/main" val="1022216556"/>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0250" y="1084957"/>
            <a:ext cx="5186489" cy="1500188"/>
          </a:xfrm>
          <a:prstGeom prst="rect">
            <a:avLst/>
          </a:prstGeom>
        </p:spPr>
      </p:pic>
      <p:sp>
        <p:nvSpPr>
          <p:cNvPr id="6" name="Rectangle 5"/>
          <p:cNvSpPr/>
          <p:nvPr/>
        </p:nvSpPr>
        <p:spPr>
          <a:xfrm>
            <a:off x="1089422" y="3254871"/>
            <a:ext cx="7018734" cy="535010"/>
          </a:xfrm>
          <a:prstGeom prst="rect">
            <a:avLst/>
          </a:prstGeom>
        </p:spPr>
        <p:txBody>
          <a:bodyPr wrap="square" lIns="57397" tIns="28698" rIns="57397" bIns="28698">
            <a:spAutoFit/>
          </a:bodyPr>
          <a:lstStyle/>
          <a:p>
            <a:r>
              <a:rPr lang="en-US" sz="3100" dirty="0"/>
              <a:t>One way we </a:t>
            </a:r>
            <a:r>
              <a:rPr lang="en-US" sz="3100" b="1" dirty="0"/>
              <a:t>Love One Another</a:t>
            </a:r>
          </a:p>
        </p:txBody>
      </p:sp>
    </p:spTree>
    <p:extLst>
      <p:ext uri="{BB962C8B-B14F-4D97-AF65-F5344CB8AC3E}">
        <p14:creationId xmlns:p14="http://schemas.microsoft.com/office/powerpoint/2010/main" val="231902975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75" y="562570"/>
            <a:ext cx="7875984" cy="1350618"/>
          </a:xfrm>
          <a:prstGeom prst="rect">
            <a:avLst/>
          </a:prstGeom>
        </p:spPr>
        <p:txBody>
          <a:bodyPr wrap="square" lIns="57397" tIns="28698" rIns="57397" bIns="28698">
            <a:spAutoFit/>
          </a:bodyPr>
          <a:lstStyle/>
          <a:p>
            <a:pPr algn="l"/>
            <a:r>
              <a:rPr lang="en-US" sz="2100" dirty="0"/>
              <a:t>A social services employee and mother of a 3-month-old infant and 3 older children lost her condo to fire. Nearly all the family’s possessions were damaged or destroyed. The fund helped them get back on their feet.</a:t>
            </a:r>
          </a:p>
        </p:txBody>
      </p:sp>
      <p:sp>
        <p:nvSpPr>
          <p:cNvPr id="3" name="Rectangle 2"/>
          <p:cNvSpPr/>
          <p:nvPr/>
        </p:nvSpPr>
        <p:spPr>
          <a:xfrm>
            <a:off x="767953" y="2089547"/>
            <a:ext cx="7822406" cy="704287"/>
          </a:xfrm>
          <a:prstGeom prst="rect">
            <a:avLst/>
          </a:prstGeom>
        </p:spPr>
        <p:txBody>
          <a:bodyPr wrap="square" lIns="57397" tIns="28698" rIns="57397" bIns="28698">
            <a:spAutoFit/>
          </a:bodyPr>
          <a:lstStyle/>
          <a:p>
            <a:pPr algn="l"/>
            <a:r>
              <a:rPr lang="en-US" sz="2100" dirty="0"/>
              <a:t>An LPN underwent risky brain surgery to remove a tumor. The fund helped with expenses related to an extended hospital stay.</a:t>
            </a:r>
          </a:p>
        </p:txBody>
      </p:sp>
      <p:sp>
        <p:nvSpPr>
          <p:cNvPr id="5" name="Rectangle 4"/>
          <p:cNvSpPr/>
          <p:nvPr/>
        </p:nvSpPr>
        <p:spPr>
          <a:xfrm>
            <a:off x="714375" y="3375422"/>
            <a:ext cx="7875984" cy="1027453"/>
          </a:xfrm>
          <a:prstGeom prst="rect">
            <a:avLst/>
          </a:prstGeom>
        </p:spPr>
        <p:txBody>
          <a:bodyPr wrap="square" lIns="57397" tIns="28698" rIns="57397" bIns="28698">
            <a:spAutoFit/>
          </a:bodyPr>
          <a:lstStyle/>
          <a:p>
            <a:pPr algn="l"/>
            <a:r>
              <a:rPr lang="en-US" sz="2100" dirty="0"/>
              <a:t>The 11-year-old son of a CNA was hit by a truck and killed while riding his bicycle. The fund assisted with funeral expenses in the wake of the devastating loss.</a:t>
            </a:r>
          </a:p>
        </p:txBody>
      </p:sp>
      <p:pic>
        <p:nvPicPr>
          <p:cNvPr id="7" name="Picture 6"/>
          <p:cNvPicPr>
            <a:picLocks noChangeAspect="1"/>
          </p:cNvPicPr>
          <p:nvPr/>
        </p:nvPicPr>
        <p:blipFill>
          <a:blip r:embed="rId2"/>
          <a:stretch>
            <a:fillRect/>
          </a:stretch>
        </p:blipFill>
        <p:spPr>
          <a:xfrm>
            <a:off x="6822281" y="4420196"/>
            <a:ext cx="1879502" cy="5436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Intelligent Risk Taking</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11777363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44" y="803672"/>
            <a:ext cx="7018734" cy="2568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 name="Title 1"/>
          <p:cNvSpPr>
            <a:spLocks noGrp="1"/>
          </p:cNvSpPr>
          <p:nvPr>
            <p:ph type="ctrTitle"/>
          </p:nvPr>
        </p:nvSpPr>
        <p:spPr>
          <a:xfrm>
            <a:off x="660797" y="3656707"/>
            <a:ext cx="7773293" cy="1102537"/>
          </a:xfrm>
        </p:spPr>
        <p:txBody>
          <a:bodyPr>
            <a:normAutofit/>
          </a:bodyPr>
          <a:lstStyle/>
          <a:p>
            <a:r>
              <a:rPr lang="en-US" sz="4400" dirty="0"/>
              <a:t>Cluster Model</a:t>
            </a:r>
          </a:p>
        </p:txBody>
      </p:sp>
      <p:pic>
        <p:nvPicPr>
          <p:cNvPr id="6" name="Picture 5"/>
          <p:cNvPicPr>
            <a:picLocks noChangeAspect="1" noChangeArrowheads="1"/>
          </p:cNvPicPr>
          <p:nvPr/>
        </p:nvPicPr>
        <p:blipFill>
          <a:blip r:embed="rId4">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45049689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Celebration</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99959777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ng pong Touchstone.jpg"/>
          <p:cNvPicPr>
            <a:picLocks noChangeAspect="1"/>
          </p:cNvPicPr>
          <p:nvPr/>
        </p:nvPicPr>
        <p:blipFill>
          <a:blip r:embed="rId2">
            <a:alphaModFix amt="41000"/>
            <a:extLst>
              <a:ext uri="{28A0092B-C50C-407E-A947-70E740481C1C}">
                <a14:useLocalDpi xmlns:a14="http://schemas.microsoft.com/office/drawing/2010/main" val="0"/>
              </a:ext>
            </a:extLst>
          </a:blip>
          <a:stretch>
            <a:fillRect/>
          </a:stretch>
        </p:blipFill>
        <p:spPr>
          <a:xfrm>
            <a:off x="-309770" y="0"/>
            <a:ext cx="9808089" cy="5143500"/>
          </a:xfrm>
          <a:prstGeom prst="rect">
            <a:avLst/>
          </a:prstGeom>
        </p:spPr>
      </p:pic>
      <p:sp>
        <p:nvSpPr>
          <p:cNvPr id="3" name="TextBox 2"/>
          <p:cNvSpPr txBox="1"/>
          <p:nvPr/>
        </p:nvSpPr>
        <p:spPr>
          <a:xfrm>
            <a:off x="0" y="3601321"/>
            <a:ext cx="9144000" cy="774924"/>
          </a:xfrm>
          <a:prstGeom prst="rect">
            <a:avLst/>
          </a:prstGeom>
          <a:noFill/>
        </p:spPr>
        <p:txBody>
          <a:bodyPr wrap="square" lIns="81630" tIns="40815" rIns="81630" bIns="40815" rtlCol="0">
            <a:spAutoFit/>
          </a:bodyPr>
          <a:lstStyle/>
          <a:p>
            <a:pPr algn="ctr"/>
            <a:r>
              <a:rPr lang="en-US" sz="4500" dirty="0">
                <a:solidFill>
                  <a:srgbClr val="0D0D0D"/>
                </a:solidFill>
              </a:rPr>
              <a:t>We celebrate success…</a:t>
            </a:r>
          </a:p>
        </p:txBody>
      </p:sp>
    </p:spTree>
    <p:extLst>
      <p:ext uri="{BB962C8B-B14F-4D97-AF65-F5344CB8AC3E}">
        <p14:creationId xmlns:p14="http://schemas.microsoft.com/office/powerpoint/2010/main" val="52636922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uchstone team photo.jpg"/>
          <p:cNvPicPr>
            <a:picLocks noChangeAspect="1"/>
          </p:cNvPicPr>
          <p:nvPr/>
        </p:nvPicPr>
        <p:blipFill>
          <a:blip r:embed="rId2">
            <a:alphaModFix amt="48000"/>
            <a:extLst>
              <a:ext uri="{28A0092B-C50C-407E-A947-70E740481C1C}">
                <a14:useLocalDpi xmlns:a14="http://schemas.microsoft.com/office/drawing/2010/main" val="0"/>
              </a:ext>
            </a:extLst>
          </a:blip>
          <a:stretch>
            <a:fillRect/>
          </a:stretch>
        </p:blipFill>
        <p:spPr>
          <a:xfrm>
            <a:off x="-557585" y="1"/>
            <a:ext cx="10175919" cy="5143500"/>
          </a:xfrm>
          <a:prstGeom prst="rect">
            <a:avLst/>
          </a:prstGeom>
        </p:spPr>
      </p:pic>
      <p:sp>
        <p:nvSpPr>
          <p:cNvPr id="3" name="TextBox 2"/>
          <p:cNvSpPr txBox="1"/>
          <p:nvPr/>
        </p:nvSpPr>
        <p:spPr>
          <a:xfrm>
            <a:off x="0" y="3418750"/>
            <a:ext cx="9144000" cy="1405866"/>
          </a:xfrm>
          <a:prstGeom prst="rect">
            <a:avLst/>
          </a:prstGeom>
          <a:noFill/>
        </p:spPr>
        <p:txBody>
          <a:bodyPr wrap="square" lIns="81630" tIns="40815" rIns="81630" bIns="40815" rtlCol="0">
            <a:spAutoFit/>
          </a:bodyPr>
          <a:lstStyle/>
          <a:p>
            <a:pPr algn="ctr"/>
            <a:r>
              <a:rPr lang="en-US" sz="4300" dirty="0">
                <a:solidFill>
                  <a:srgbClr val="0D0D0D"/>
                </a:solidFill>
              </a:rPr>
              <a:t>…as we recognize &amp; appreciate the contributions of others.</a:t>
            </a:r>
          </a:p>
        </p:txBody>
      </p:sp>
    </p:spTree>
    <p:extLst>
      <p:ext uri="{BB962C8B-B14F-4D97-AF65-F5344CB8AC3E}">
        <p14:creationId xmlns:p14="http://schemas.microsoft.com/office/powerpoint/2010/main" val="280205474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635"/>
            <a:ext cx="8229600" cy="857250"/>
          </a:xfrm>
        </p:spPr>
        <p:txBody>
          <a:bodyPr lIns="81630" tIns="40815" rIns="81630" bIns="40815"/>
          <a:lstStyle/>
          <a:p>
            <a:pPr fontAlgn="auto">
              <a:spcAft>
                <a:spcPts val="0"/>
              </a:spcAft>
              <a:defRPr/>
            </a:pPr>
            <a:r>
              <a:rPr lang="en-US" sz="4100" dirty="0"/>
              <a:t>The Flag</a:t>
            </a:r>
          </a:p>
        </p:txBody>
      </p:sp>
      <p:sp>
        <p:nvSpPr>
          <p:cNvPr id="4" name="Title 1"/>
          <p:cNvSpPr txBox="1">
            <a:spLocks/>
          </p:cNvSpPr>
          <p:nvPr/>
        </p:nvSpPr>
        <p:spPr>
          <a:xfrm>
            <a:off x="457200" y="1828800"/>
            <a:ext cx="8229600" cy="857250"/>
          </a:xfrm>
          <a:prstGeom prst="rect">
            <a:avLst/>
          </a:prstGeom>
        </p:spPr>
        <p:txBody>
          <a:bodyPr lIns="81630" tIns="40815" rIns="81630" bIns="40815" anchor="ctr">
            <a:normAutofit/>
          </a:bodyPr>
          <a:lstStyle/>
          <a:p>
            <a:pPr fontAlgn="auto">
              <a:spcAft>
                <a:spcPts val="0"/>
              </a:spcAft>
              <a:defRPr/>
            </a:pPr>
            <a:endParaRPr lang="en-US" sz="3600" dirty="0">
              <a:latin typeface="+mj-lt"/>
              <a:ea typeface="+mj-ea"/>
              <a:cs typeface="+mj-cs"/>
            </a:endParaRPr>
          </a:p>
        </p:txBody>
      </p:sp>
      <p:pic>
        <p:nvPicPr>
          <p:cNvPr id="5" name="Picture 4" descr="IMG_03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63" y="1142885"/>
            <a:ext cx="8001000" cy="3493327"/>
          </a:xfrm>
          <a:prstGeom prst="rect">
            <a:avLst/>
          </a:prstGeom>
        </p:spPr>
      </p:pic>
    </p:spTree>
    <p:extLst>
      <p:ext uri="{BB962C8B-B14F-4D97-AF65-F5344CB8AC3E}">
        <p14:creationId xmlns:p14="http://schemas.microsoft.com/office/powerpoint/2010/main" val="3208302316"/>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lIns="81630" tIns="40815" rIns="81630" bIns="40815"/>
          <a:lstStyle/>
          <a:p>
            <a:pPr fontAlgn="auto">
              <a:spcAft>
                <a:spcPts val="0"/>
              </a:spcAft>
              <a:defRPr/>
            </a:pPr>
            <a:r>
              <a:rPr lang="en-US" sz="4100" dirty="0"/>
              <a:t>Flag Criteria</a:t>
            </a:r>
          </a:p>
        </p:txBody>
      </p:sp>
      <p:sp>
        <p:nvSpPr>
          <p:cNvPr id="5" name="TextBox 4"/>
          <p:cNvSpPr txBox="1"/>
          <p:nvPr/>
        </p:nvSpPr>
        <p:spPr>
          <a:xfrm>
            <a:off x="1143000" y="1245691"/>
            <a:ext cx="7554516" cy="3905164"/>
          </a:xfrm>
          <a:prstGeom prst="rect">
            <a:avLst/>
          </a:prstGeom>
          <a:noFill/>
        </p:spPr>
        <p:txBody>
          <a:bodyPr wrap="square" lIns="57397" tIns="28698" rIns="57397" bIns="28698" rtlCol="0">
            <a:spAutoFit/>
          </a:bodyPr>
          <a:lstStyle/>
          <a:p>
            <a:pPr marL="459168" indent="-459168" algn="l" fontAlgn="auto">
              <a:spcAft>
                <a:spcPts val="0"/>
              </a:spcAft>
              <a:buClr>
                <a:srgbClr val="FF6600"/>
              </a:buClr>
              <a:buSzPct val="100000"/>
              <a:buBlip>
                <a:blip r:embed="rId3"/>
              </a:buBlip>
              <a:defRPr/>
            </a:pPr>
            <a:r>
              <a:rPr lang="en-US" dirty="0"/>
              <a:t>Excellent Clinical and  Survey </a:t>
            </a:r>
            <a:r>
              <a:rPr lang="en-US" dirty="0" smtClean="0"/>
              <a:t>Results</a:t>
            </a:r>
          </a:p>
          <a:p>
            <a:pPr algn="l" fontAlgn="auto">
              <a:spcAft>
                <a:spcPts val="0"/>
              </a:spcAft>
              <a:buClr>
                <a:srgbClr val="FF6600"/>
              </a:buClr>
              <a:buSzPct val="100000"/>
              <a:defRPr/>
            </a:pPr>
            <a:r>
              <a:rPr lang="en-US" dirty="0" smtClean="0"/>
              <a:t> </a:t>
            </a:r>
            <a:endParaRPr lang="en-US" dirty="0"/>
          </a:p>
          <a:p>
            <a:pPr marL="459168" indent="-459168" algn="l" fontAlgn="auto">
              <a:spcAft>
                <a:spcPts val="0"/>
              </a:spcAft>
              <a:buClr>
                <a:srgbClr val="FF6600"/>
              </a:buClr>
              <a:buSzPct val="100000"/>
              <a:buBlip>
                <a:blip r:embed="rId3"/>
              </a:buBlip>
              <a:defRPr/>
            </a:pPr>
            <a:r>
              <a:rPr lang="en-US" dirty="0"/>
              <a:t>Achieve </a:t>
            </a:r>
            <a:r>
              <a:rPr lang="en-US" dirty="0" smtClean="0"/>
              <a:t>BHAG</a:t>
            </a:r>
          </a:p>
          <a:p>
            <a:pPr algn="l" fontAlgn="auto">
              <a:spcAft>
                <a:spcPts val="0"/>
              </a:spcAft>
              <a:buClr>
                <a:srgbClr val="FF6600"/>
              </a:buClr>
              <a:buSzPct val="100000"/>
              <a:defRPr/>
            </a:pPr>
            <a:endParaRPr lang="en-US" dirty="0"/>
          </a:p>
          <a:p>
            <a:pPr marL="459168" indent="-459168" algn="l" fontAlgn="auto">
              <a:spcAft>
                <a:spcPts val="0"/>
              </a:spcAft>
              <a:buClr>
                <a:srgbClr val="FF6600"/>
              </a:buClr>
              <a:buSzPct val="100000"/>
              <a:buBlip>
                <a:blip r:embed="rId3"/>
              </a:buBlip>
              <a:defRPr/>
            </a:pPr>
            <a:r>
              <a:rPr lang="en-US" dirty="0"/>
              <a:t>Amazing facility team </a:t>
            </a:r>
            <a:r>
              <a:rPr lang="en-US" dirty="0" smtClean="0"/>
              <a:t>culture</a:t>
            </a:r>
          </a:p>
          <a:p>
            <a:pPr algn="l" fontAlgn="auto">
              <a:spcAft>
                <a:spcPts val="0"/>
              </a:spcAft>
              <a:buClr>
                <a:srgbClr val="FF6600"/>
              </a:buClr>
              <a:buSzPct val="100000"/>
              <a:defRPr/>
            </a:pPr>
            <a:endParaRPr lang="en-US" dirty="0"/>
          </a:p>
          <a:p>
            <a:pPr marL="459168" indent="-459168" algn="l" fontAlgn="auto">
              <a:spcAft>
                <a:spcPts val="0"/>
              </a:spcAft>
              <a:buClr>
                <a:srgbClr val="FF6600"/>
              </a:buClr>
              <a:buSzPct val="100000"/>
              <a:buBlip>
                <a:blip r:embed="rId3"/>
              </a:buBlip>
              <a:defRPr/>
            </a:pPr>
            <a:r>
              <a:rPr lang="en-US" dirty="0"/>
              <a:t>Moments of </a:t>
            </a:r>
            <a:r>
              <a:rPr lang="en-US" dirty="0" smtClean="0"/>
              <a:t>Truth</a:t>
            </a:r>
          </a:p>
          <a:p>
            <a:pPr algn="l" fontAlgn="auto">
              <a:spcAft>
                <a:spcPts val="0"/>
              </a:spcAft>
              <a:buClr>
                <a:srgbClr val="FF6600"/>
              </a:buClr>
              <a:buSzPct val="100000"/>
              <a:defRPr/>
            </a:pPr>
            <a:endParaRPr lang="en-US" dirty="0"/>
          </a:p>
          <a:p>
            <a:pPr marL="459168" indent="-459168" algn="l" fontAlgn="auto">
              <a:spcAft>
                <a:spcPts val="0"/>
              </a:spcAft>
              <a:buClr>
                <a:srgbClr val="FF6600"/>
              </a:buClr>
              <a:buSzPct val="100000"/>
              <a:buBlip>
                <a:blip r:embed="rId3"/>
              </a:buBlip>
              <a:defRPr/>
            </a:pPr>
            <a:r>
              <a:rPr lang="en-US" dirty="0"/>
              <a:t>Physical appearance and first impressions</a:t>
            </a:r>
          </a:p>
          <a:p>
            <a:pPr algn="l"/>
            <a:endParaRPr lang="en-US" dirty="0"/>
          </a:p>
        </p:txBody>
      </p:sp>
    </p:spTree>
    <p:extLst>
      <p:ext uri="{BB962C8B-B14F-4D97-AF65-F5344CB8AC3E}">
        <p14:creationId xmlns:p14="http://schemas.microsoft.com/office/powerpoint/2010/main" val="950712520"/>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1450"/>
            <a:ext cx="8686800" cy="628650"/>
          </a:xfrm>
        </p:spPr>
        <p:txBody>
          <a:bodyPr lIns="81630" tIns="40815" rIns="81630" bIns="40815"/>
          <a:lstStyle/>
          <a:p>
            <a:pPr fontAlgn="auto">
              <a:spcAft>
                <a:spcPts val="0"/>
              </a:spcAft>
              <a:defRPr/>
            </a:pPr>
            <a:r>
              <a:rPr lang="en-US" sz="4100" dirty="0"/>
              <a:t>Criteria (continued)</a:t>
            </a:r>
          </a:p>
        </p:txBody>
      </p:sp>
      <p:sp>
        <p:nvSpPr>
          <p:cNvPr id="3" name="Content Placeholder 2"/>
          <p:cNvSpPr>
            <a:spLocks noGrp="1"/>
          </p:cNvSpPr>
          <p:nvPr>
            <p:ph idx="1"/>
          </p:nvPr>
        </p:nvSpPr>
        <p:spPr/>
        <p:txBody>
          <a:bodyPr lIns="81630" tIns="40815" rIns="81630" bIns="40815">
            <a:normAutofit lnSpcReduction="10000"/>
          </a:bodyPr>
          <a:lstStyle/>
          <a:p>
            <a:pPr marL="459168" indent="-459168" fontAlgn="auto">
              <a:spcAft>
                <a:spcPts val="0"/>
              </a:spcAft>
              <a:buClr>
                <a:srgbClr val="FF6600"/>
              </a:buClr>
              <a:buSzPct val="100000"/>
              <a:buBlip>
                <a:blip r:embed="rId2"/>
              </a:buBlip>
              <a:defRPr/>
            </a:pPr>
            <a:r>
              <a:rPr lang="en-US" dirty="0" smtClean="0">
                <a:solidFill>
                  <a:schemeClr val="tx1"/>
                </a:solidFill>
              </a:rPr>
              <a:t>Employee, Patient and Family Satisfaction Scores</a:t>
            </a:r>
          </a:p>
          <a:p>
            <a:pPr marL="459168" indent="-459168" fontAlgn="auto">
              <a:spcAft>
                <a:spcPts val="0"/>
              </a:spcAft>
              <a:buClr>
                <a:srgbClr val="FF6600"/>
              </a:buClr>
              <a:buSzPct val="100000"/>
              <a:buBlip>
                <a:blip r:embed="rId2"/>
              </a:buBlip>
              <a:defRPr/>
            </a:pPr>
            <a:r>
              <a:rPr lang="en-US" dirty="0" smtClean="0">
                <a:solidFill>
                  <a:schemeClr val="tx1"/>
                </a:solidFill>
              </a:rPr>
              <a:t> Employee Safety</a:t>
            </a:r>
          </a:p>
          <a:p>
            <a:pPr marL="459168" indent="-459168" fontAlgn="auto">
              <a:spcAft>
                <a:spcPts val="0"/>
              </a:spcAft>
              <a:buClr>
                <a:srgbClr val="FF6600"/>
              </a:buClr>
              <a:buSzPct val="100000"/>
              <a:buBlip>
                <a:blip r:embed="rId2"/>
              </a:buBlip>
              <a:defRPr/>
            </a:pPr>
            <a:r>
              <a:rPr lang="en-US" dirty="0" smtClean="0">
                <a:solidFill>
                  <a:schemeClr val="tx1"/>
                </a:solidFill>
              </a:rPr>
              <a:t>Cash Collections  </a:t>
            </a:r>
          </a:p>
          <a:p>
            <a:pPr marL="459168" indent="-459168" fontAlgn="auto">
              <a:spcAft>
                <a:spcPts val="0"/>
              </a:spcAft>
              <a:buClr>
                <a:srgbClr val="FF6600"/>
              </a:buClr>
              <a:buSzPct val="100000"/>
              <a:buBlip>
                <a:blip r:embed="rId2"/>
              </a:buBlip>
              <a:defRPr/>
            </a:pPr>
            <a:r>
              <a:rPr lang="en-US" dirty="0" smtClean="0">
                <a:solidFill>
                  <a:schemeClr val="tx1"/>
                </a:solidFill>
              </a:rPr>
              <a:t>Occupancy – Average 90% OR 10% above prior year during Flag Period</a:t>
            </a:r>
          </a:p>
          <a:p>
            <a:pPr marL="459168" indent="-459168" fontAlgn="auto">
              <a:spcAft>
                <a:spcPts val="0"/>
              </a:spcAft>
              <a:buClr>
                <a:srgbClr val="FF6600"/>
              </a:buClr>
              <a:buSzPct val="100000"/>
              <a:buBlip>
                <a:blip r:embed="rId2"/>
              </a:buBlip>
              <a:defRPr/>
            </a:pPr>
            <a:r>
              <a:rPr lang="en-US" dirty="0" smtClean="0">
                <a:solidFill>
                  <a:schemeClr val="tx1"/>
                </a:solidFill>
              </a:rPr>
              <a:t>Excellent Compliance results</a:t>
            </a:r>
          </a:p>
          <a:p>
            <a:pPr marL="459168" indent="-459168" fontAlgn="auto">
              <a:spcAft>
                <a:spcPts val="0"/>
              </a:spcAft>
              <a:buFont typeface="+mj-lt"/>
              <a:buAutoNum type="arabicPeriod"/>
              <a:defRPr/>
            </a:pPr>
            <a:endParaRPr lang="en-US" dirty="0"/>
          </a:p>
        </p:txBody>
      </p:sp>
    </p:spTree>
    <p:extLst>
      <p:ext uri="{BB962C8B-B14F-4D97-AF65-F5344CB8AC3E}">
        <p14:creationId xmlns:p14="http://schemas.microsoft.com/office/powerpoint/2010/main" val="44483536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089422" y="1808262"/>
            <a:ext cx="7358063" cy="1238994"/>
          </a:xfrm>
        </p:spPr>
        <p:txBody>
          <a:bodyPr/>
          <a:lstStyle/>
          <a:p>
            <a:pPr eaLnBrk="1" hangingPunct="1">
              <a:defRPr/>
            </a:pPr>
            <a:r>
              <a:rPr lang="en-US" dirty="0" smtClean="0"/>
              <a:t>What does “Ensign” even mean?</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048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18418906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86800" cy="628650"/>
          </a:xfrm>
        </p:spPr>
        <p:txBody>
          <a:bodyPr lIns="81630" tIns="40815" rIns="81630" bIns="40815"/>
          <a:lstStyle/>
          <a:p>
            <a:pPr fontAlgn="auto">
              <a:spcAft>
                <a:spcPts val="0"/>
              </a:spcAft>
              <a:defRPr/>
            </a:pPr>
            <a:r>
              <a:rPr lang="en-US" sz="4100" dirty="0"/>
              <a:t>Flag Award</a:t>
            </a:r>
          </a:p>
        </p:txBody>
      </p:sp>
      <p:sp>
        <p:nvSpPr>
          <p:cNvPr id="69634" name="Content Placeholder 2"/>
          <p:cNvSpPr>
            <a:spLocks noGrp="1"/>
          </p:cNvSpPr>
          <p:nvPr>
            <p:ph idx="1"/>
          </p:nvPr>
        </p:nvSpPr>
        <p:spPr>
          <a:xfrm>
            <a:off x="533400" y="1615678"/>
            <a:ext cx="8432006" cy="3394472"/>
          </a:xfrm>
        </p:spPr>
        <p:txBody>
          <a:bodyPr lIns="81630" tIns="40815" rIns="81630" bIns="40815"/>
          <a:lstStyle/>
          <a:p>
            <a:pPr>
              <a:buSzPct val="100000"/>
              <a:buFont typeface="Wingdings 2" pitchFamily="18" charset="2"/>
              <a:buBlip>
                <a:blip r:embed="rId2"/>
              </a:buBlip>
            </a:pPr>
            <a:r>
              <a:rPr lang="en-US" dirty="0" smtClean="0"/>
              <a:t>Party and Award Ceremony</a:t>
            </a:r>
          </a:p>
          <a:p>
            <a:pPr>
              <a:buSzPct val="100000"/>
              <a:buFont typeface="Wingdings 2" pitchFamily="18" charset="2"/>
              <a:buBlip>
                <a:blip r:embed="rId2"/>
              </a:buBlip>
            </a:pPr>
            <a:r>
              <a:rPr lang="en-US" dirty="0"/>
              <a:t>H</a:t>
            </a:r>
            <a:r>
              <a:rPr lang="en-US" dirty="0" smtClean="0"/>
              <a:t>onor of being a Flag Flying Facility for a year</a:t>
            </a:r>
          </a:p>
          <a:p>
            <a:pPr>
              <a:buSzPct val="100000"/>
              <a:buFont typeface="Wingdings 2" pitchFamily="18" charset="2"/>
              <a:buBlip>
                <a:blip r:embed="rId2"/>
              </a:buBlip>
            </a:pPr>
            <a:r>
              <a:rPr lang="en-US" dirty="0" smtClean="0"/>
              <a:t>ALF Cash Prize = $ per occupied bed paid 50% to employees and 50% for Capital Expenditures</a:t>
            </a:r>
          </a:p>
          <a:p>
            <a:endParaRPr lang="en-US" dirty="0" smtClean="0"/>
          </a:p>
        </p:txBody>
      </p:sp>
    </p:spTree>
    <p:extLst>
      <p:ext uri="{BB962C8B-B14F-4D97-AF65-F5344CB8AC3E}">
        <p14:creationId xmlns:p14="http://schemas.microsoft.com/office/powerpoint/2010/main" val="1656918766"/>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719" y="408533"/>
            <a:ext cx="6782098" cy="4220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219" y="0"/>
            <a:ext cx="7786688" cy="1238994"/>
          </a:xfrm>
        </p:spPr>
        <p:txBody>
          <a:bodyPr/>
          <a:lstStyle/>
          <a:p>
            <a:r>
              <a:rPr lang="en-US" dirty="0" smtClean="0"/>
              <a:t>Who wants it?</a:t>
            </a:r>
            <a:endParaRPr lang="en-US" dirty="0"/>
          </a:p>
        </p:txBody>
      </p:sp>
      <p:pic>
        <p:nvPicPr>
          <p:cNvPr id="4" name="Picture 3"/>
          <p:cNvPicPr>
            <a:picLocks noChangeAspect="1"/>
          </p:cNvPicPr>
          <p:nvPr/>
        </p:nvPicPr>
        <p:blipFill>
          <a:blip r:embed="rId2"/>
          <a:stretch>
            <a:fillRect/>
          </a:stretch>
        </p:blipFill>
        <p:spPr>
          <a:xfrm>
            <a:off x="1250156" y="1084957"/>
            <a:ext cx="7233047" cy="3828761"/>
          </a:xfrm>
          <a:prstGeom prst="rect">
            <a:avLst/>
          </a:prstGeom>
        </p:spPr>
      </p:pic>
    </p:spTree>
    <p:extLst>
      <p:ext uri="{BB962C8B-B14F-4D97-AF65-F5344CB8AC3E}">
        <p14:creationId xmlns:p14="http://schemas.microsoft.com/office/powerpoint/2010/main" val="1215026689"/>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Ownership</a:t>
            </a:r>
          </a:p>
        </p:txBody>
      </p:sp>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60787578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400" y="895350"/>
            <a:ext cx="5920808" cy="2971800"/>
          </a:xfrm>
          <a:prstGeom prst="rect">
            <a:avLst/>
          </a:prstGeom>
        </p:spPr>
      </p:pic>
    </p:spTree>
    <p:extLst>
      <p:ext uri="{BB962C8B-B14F-4D97-AF65-F5344CB8AC3E}">
        <p14:creationId xmlns:p14="http://schemas.microsoft.com/office/powerpoint/2010/main" val="414054213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228600" y="6667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Quiz</a:t>
            </a:r>
          </a:p>
        </p:txBody>
      </p:sp>
      <p:sp>
        <p:nvSpPr>
          <p:cNvPr id="3" name="TextBox 2"/>
          <p:cNvSpPr txBox="1"/>
          <p:nvPr/>
        </p:nvSpPr>
        <p:spPr>
          <a:xfrm>
            <a:off x="660797" y="2290465"/>
            <a:ext cx="8036719" cy="442677"/>
          </a:xfrm>
          <a:prstGeom prst="rect">
            <a:avLst/>
          </a:prstGeom>
          <a:noFill/>
        </p:spPr>
        <p:txBody>
          <a:bodyPr wrap="square" lIns="57397" tIns="28698" rIns="57397" bIns="28698" rtlCol="0">
            <a:spAutoFit/>
          </a:bodyPr>
          <a:lstStyle/>
          <a:p>
            <a:r>
              <a:rPr lang="en-US" dirty="0" smtClean="0"/>
              <a:t>What hangs on the walls of the Service Center?</a:t>
            </a:r>
            <a:endParaRPr lang="en-US" dirty="0"/>
          </a:p>
        </p:txBody>
      </p:sp>
    </p:spTree>
    <p:extLst>
      <p:ext uri="{BB962C8B-B14F-4D97-AF65-F5344CB8AC3E}">
        <p14:creationId xmlns:p14="http://schemas.microsoft.com/office/powerpoint/2010/main" val="4222347161"/>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437348" y="585913"/>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Quiz</a:t>
            </a:r>
          </a:p>
        </p:txBody>
      </p:sp>
      <p:sp>
        <p:nvSpPr>
          <p:cNvPr id="3" name="TextBox 2"/>
          <p:cNvSpPr txBox="1"/>
          <p:nvPr/>
        </p:nvSpPr>
        <p:spPr>
          <a:xfrm>
            <a:off x="657026" y="1243499"/>
            <a:ext cx="8036719" cy="442677"/>
          </a:xfrm>
          <a:prstGeom prst="rect">
            <a:avLst/>
          </a:prstGeom>
          <a:noFill/>
        </p:spPr>
        <p:txBody>
          <a:bodyPr wrap="square" lIns="57397" tIns="28698" rIns="57397" bIns="28698" rtlCol="0">
            <a:spAutoFit/>
          </a:bodyPr>
          <a:lstStyle/>
          <a:p>
            <a:r>
              <a:rPr lang="en-US" dirty="0" smtClean="0"/>
              <a:t>Moments of Truth</a:t>
            </a:r>
            <a:endParaRPr lang="en-US" dirty="0"/>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751" y="1809750"/>
            <a:ext cx="5198665" cy="2924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89231196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624239" y="545715"/>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45715"/>
            <a:ext cx="9144000" cy="744147"/>
          </a:xfrm>
          <a:prstGeom prst="rect">
            <a:avLst/>
          </a:prstGeom>
          <a:noFill/>
        </p:spPr>
        <p:txBody>
          <a:bodyPr wrap="square" lIns="81630" tIns="40815" rIns="81630" bIns="40815" rtlCol="0">
            <a:spAutoFit/>
          </a:bodyPr>
          <a:lstStyle/>
          <a:p>
            <a:pPr algn="ctr"/>
            <a:r>
              <a:rPr lang="en-US" sz="4300" dirty="0"/>
              <a:t>Quiz</a:t>
            </a:r>
          </a:p>
        </p:txBody>
      </p:sp>
      <p:sp>
        <p:nvSpPr>
          <p:cNvPr id="3" name="TextBox 2"/>
          <p:cNvSpPr txBox="1"/>
          <p:nvPr/>
        </p:nvSpPr>
        <p:spPr>
          <a:xfrm>
            <a:off x="660797" y="2290465"/>
            <a:ext cx="8036719" cy="827398"/>
          </a:xfrm>
          <a:prstGeom prst="rect">
            <a:avLst/>
          </a:prstGeom>
          <a:noFill/>
        </p:spPr>
        <p:txBody>
          <a:bodyPr wrap="square" lIns="57397" tIns="28698" rIns="57397" bIns="28698" rtlCol="0">
            <a:spAutoFit/>
          </a:bodyPr>
          <a:lstStyle/>
          <a:p>
            <a:r>
              <a:rPr lang="en-US" dirty="0" smtClean="0"/>
              <a:t>What is the name of the program of how we take care of our fellow employees?</a:t>
            </a:r>
            <a:endParaRPr lang="en-US" dirty="0"/>
          </a:p>
        </p:txBody>
      </p:sp>
    </p:spTree>
    <p:extLst>
      <p:ext uri="{BB962C8B-B14F-4D97-AF65-F5344CB8AC3E}">
        <p14:creationId xmlns:p14="http://schemas.microsoft.com/office/powerpoint/2010/main" val="359067442"/>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7429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Quiz</a:t>
            </a:r>
          </a:p>
        </p:txBody>
      </p:sp>
      <p:pic>
        <p:nvPicPr>
          <p:cNvPr id="6" name="Picture 5"/>
          <p:cNvPicPr>
            <a:picLocks noChangeAspect="1"/>
          </p:cNvPicPr>
          <p:nvPr/>
        </p:nvPicPr>
        <p:blipFill>
          <a:blip r:embed="rId3"/>
          <a:stretch>
            <a:fillRect/>
          </a:stretch>
        </p:blipFill>
        <p:spPr>
          <a:xfrm>
            <a:off x="2667000" y="2190750"/>
            <a:ext cx="4028790" cy="1165324"/>
          </a:xfrm>
          <a:prstGeom prst="rect">
            <a:avLst/>
          </a:prstGeom>
        </p:spPr>
      </p:pic>
    </p:spTree>
    <p:extLst>
      <p:ext uri="{BB962C8B-B14F-4D97-AF65-F5344CB8AC3E}">
        <p14:creationId xmlns:p14="http://schemas.microsoft.com/office/powerpoint/2010/main" val="335032448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Quiz</a:t>
            </a:r>
          </a:p>
        </p:txBody>
      </p:sp>
      <p:sp>
        <p:nvSpPr>
          <p:cNvPr id="3" name="TextBox 2"/>
          <p:cNvSpPr txBox="1"/>
          <p:nvPr/>
        </p:nvSpPr>
        <p:spPr>
          <a:xfrm>
            <a:off x="762000" y="2266950"/>
            <a:ext cx="8036719" cy="442677"/>
          </a:xfrm>
          <a:prstGeom prst="rect">
            <a:avLst/>
          </a:prstGeom>
          <a:noFill/>
        </p:spPr>
        <p:txBody>
          <a:bodyPr wrap="square" lIns="57397" tIns="28698" rIns="57397" bIns="28698" rtlCol="0">
            <a:spAutoFit/>
          </a:bodyPr>
          <a:lstStyle/>
          <a:p>
            <a:r>
              <a:rPr lang="en-US" dirty="0" smtClean="0"/>
              <a:t>What is the highest facility award in Ensign?</a:t>
            </a:r>
            <a:endParaRPr lang="en-US" dirty="0"/>
          </a:p>
        </p:txBody>
      </p:sp>
    </p:spTree>
    <p:extLst>
      <p:ext uri="{BB962C8B-B14F-4D97-AF65-F5344CB8AC3E}">
        <p14:creationId xmlns:p14="http://schemas.microsoft.com/office/powerpoint/2010/main" val="3562205722"/>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bwMode="auto">
          <a:xfrm>
            <a:off x="607219" y="649635"/>
            <a:ext cx="8392790" cy="44804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1630" tIns="40815" rIns="81630" bIns="40815" numCol="1" anchor="t" anchorCtr="0" compatLnSpc="1">
            <a:prstTxWarp prst="textNoShape">
              <a:avLst/>
            </a:prstTxWarp>
          </a:bodyPr>
          <a:lstStyle/>
          <a:p>
            <a:pPr algn="l" eaLnBrk="1" hangingPunct="1"/>
            <a:r>
              <a:rPr lang="en-US" sz="4000" dirty="0" err="1">
                <a:latin typeface="American Typewriter" charset="0"/>
                <a:ea typeface="ヒラギノ明朝 ProN W3" charset="0"/>
                <a:cs typeface="ヒラギノ明朝 ProN W3" charset="0"/>
              </a:rPr>
              <a:t>en·sign</a:t>
            </a:r>
            <a:r>
              <a:rPr lang="en-US" sz="4000" dirty="0">
                <a:latin typeface="American Typewriter" charset="0"/>
                <a:ea typeface="ヒラギノ明朝 ProN W3" charset="0"/>
                <a:cs typeface="ヒラギノ明朝 ProN W3" charset="0"/>
              </a:rPr>
              <a:t> </a:t>
            </a:r>
            <a:r>
              <a:rPr lang="en-US" sz="2300" dirty="0">
                <a:latin typeface="American Typewriter" charset="0"/>
                <a:ea typeface="ヒラギノ明朝 ProN W3" charset="0"/>
                <a:cs typeface="ヒラギノ明朝 ProN W3" charset="0"/>
              </a:rPr>
              <a:t> </a:t>
            </a:r>
            <a:br>
              <a:rPr lang="en-US" sz="2300" dirty="0">
                <a:latin typeface="American Typewriter" charset="0"/>
                <a:ea typeface="ヒラギノ明朝 ProN W3" charset="0"/>
                <a:cs typeface="ヒラギノ明朝 ProN W3" charset="0"/>
              </a:rPr>
            </a:br>
            <a:r>
              <a:rPr lang="en-US" sz="3000" dirty="0">
                <a:latin typeface="Times New Roman Italic" charset="0"/>
                <a:ea typeface="ヒラギノ明朝 ProN W3" charset="0"/>
                <a:cs typeface="ヒラギノ明朝 ProN W3" charset="0"/>
                <a:sym typeface="Times New Roman Italic" charset="0"/>
              </a:rPr>
              <a:t>noun</a:t>
            </a:r>
            <a:br>
              <a:rPr lang="en-US" sz="3000" dirty="0">
                <a:latin typeface="Times New Roman Italic" charset="0"/>
                <a:ea typeface="ヒラギノ明朝 ProN W3" charset="0"/>
                <a:cs typeface="ヒラギノ明朝 ProN W3" charset="0"/>
                <a:sym typeface="Times New Roman Italic" charset="0"/>
              </a:rPr>
            </a:br>
            <a:r>
              <a:rPr lang="en-US" sz="3000" dirty="0">
                <a:latin typeface="American Typewriter" charset="0"/>
                <a:ea typeface="ヒラギノ明朝 ProN W3" charset="0"/>
                <a:cs typeface="ヒラギノ明朝 ProN W3" charset="0"/>
              </a:rPr>
              <a:t>1. A national flag displayed on ships and aircraft.</a:t>
            </a:r>
            <a:br>
              <a:rPr lang="en-US" sz="3000" dirty="0">
                <a:latin typeface="American Typewriter" charset="0"/>
                <a:ea typeface="ヒラギノ明朝 ProN W3" charset="0"/>
                <a:cs typeface="ヒラギノ明朝 ProN W3" charset="0"/>
              </a:rPr>
            </a:br>
            <a:r>
              <a:rPr lang="en-US" sz="3000" dirty="0">
                <a:latin typeface="American Typewriter" charset="0"/>
                <a:ea typeface="ヒラギノ明朝 ProN W3" charset="0"/>
                <a:cs typeface="ヒラギノ明朝 ProN W3" charset="0"/>
              </a:rPr>
              <a:t>2. A </a:t>
            </a:r>
            <a:r>
              <a:rPr lang="en-US" sz="3000" b="1" dirty="0">
                <a:latin typeface="American Typewriter" charset="0"/>
                <a:ea typeface="ヒラギノ明朝 ProN W3" charset="0"/>
                <a:cs typeface="ヒラギノ明朝 ProN W3" charset="0"/>
              </a:rPr>
              <a:t>standard</a:t>
            </a:r>
            <a:r>
              <a:rPr lang="en-US" sz="3000" dirty="0">
                <a:latin typeface="American Typewriter" charset="0"/>
                <a:ea typeface="ヒラギノ明朝 ProN W3" charset="0"/>
                <a:cs typeface="ヒラギノ明朝 ProN W3" charset="0"/>
              </a:rPr>
              <a:t> </a:t>
            </a:r>
            <a:r>
              <a:rPr lang="en-US" sz="3000" b="1" dirty="0">
                <a:latin typeface="American Typewriter" charset="0"/>
                <a:ea typeface="ヒラギノ明朝 ProN W3" charset="0"/>
                <a:cs typeface="ヒラギノ明朝 ProN W3" charset="0"/>
              </a:rPr>
              <a:t>or banner</a:t>
            </a:r>
            <a:r>
              <a:rPr lang="en-US" sz="3000" dirty="0">
                <a:latin typeface="American Typewriter" charset="0"/>
                <a:ea typeface="ヒラギノ明朝 ProN W3" charset="0"/>
                <a:cs typeface="ヒラギノ明朝 ProN W3" charset="0"/>
              </a:rPr>
              <a:t>, as of a military unit.</a:t>
            </a:r>
            <a:br>
              <a:rPr lang="en-US" sz="3000" dirty="0">
                <a:latin typeface="American Typewriter" charset="0"/>
                <a:ea typeface="ヒラギノ明朝 ProN W3" charset="0"/>
                <a:cs typeface="ヒラギノ明朝 ProN W3" charset="0"/>
              </a:rPr>
            </a:br>
            <a:r>
              <a:rPr lang="en-US" sz="3000" dirty="0">
                <a:latin typeface="American Typewriter" charset="0"/>
                <a:ea typeface="ヒラギノ明朝 ProN W3" charset="0"/>
                <a:cs typeface="ヒラギノ明朝 ProN W3" charset="0"/>
              </a:rPr>
              <a:t>3. </a:t>
            </a:r>
            <a:r>
              <a:rPr lang="en-US" sz="3000" i="1" dirty="0">
                <a:latin typeface="Times New Roman Italic" charset="0"/>
                <a:ea typeface="ヒラギノ明朝 ProN W3" charset="0"/>
                <a:cs typeface="ヒラギノ明朝 ProN W3" charset="0"/>
                <a:sym typeface="Times New Roman Italic" charset="0"/>
              </a:rPr>
              <a:t>Archaic</a:t>
            </a:r>
            <a:r>
              <a:rPr lang="en-US" sz="3000" dirty="0">
                <a:latin typeface="American Typewriter" charset="0"/>
                <a:ea typeface="ヒラギノ明朝 ProN W3" charset="0"/>
                <a:cs typeface="ヒラギノ明朝 ProN W3" charset="0"/>
              </a:rPr>
              <a:t> A </a:t>
            </a:r>
            <a:r>
              <a:rPr lang="en-US" sz="3000" b="1" dirty="0">
                <a:latin typeface="American Typewriter" charset="0"/>
                <a:ea typeface="ヒラギノ明朝 ProN W3" charset="0"/>
                <a:cs typeface="ヒラギノ明朝 ProN W3" charset="0"/>
              </a:rPr>
              <a:t>standard-bearer</a:t>
            </a:r>
            <a:r>
              <a:rPr lang="en-US" sz="3000" dirty="0">
                <a:latin typeface="American Typewriter" charset="0"/>
                <a:ea typeface="ヒラギノ明朝 ProN W3" charset="0"/>
                <a:cs typeface="ヒラギノ明朝 ProN W3" charset="0"/>
              </a:rPr>
              <a:t>.</a:t>
            </a:r>
            <a:br>
              <a:rPr lang="en-US" sz="3000" dirty="0">
                <a:latin typeface="American Typewriter" charset="0"/>
                <a:ea typeface="ヒラギノ明朝 ProN W3" charset="0"/>
                <a:cs typeface="ヒラギノ明朝 ProN W3" charset="0"/>
              </a:rPr>
            </a:br>
            <a:endParaRPr lang="en-US" sz="3000" dirty="0">
              <a:latin typeface="American Typewriter" charset="0"/>
              <a:ea typeface="ヒラギノ明朝 ProN W3" charset="0"/>
              <a:cs typeface="ヒラギノ明朝 ProN W3" charset="0"/>
            </a:endParaRP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641" y="642938"/>
            <a:ext cx="1178719" cy="5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228600" y="4381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21077" y="61459"/>
            <a:ext cx="9144000" cy="744147"/>
          </a:xfrm>
          <a:prstGeom prst="rect">
            <a:avLst/>
          </a:prstGeom>
          <a:noFill/>
        </p:spPr>
        <p:txBody>
          <a:bodyPr wrap="square" lIns="81630" tIns="40815" rIns="81630" bIns="40815" rtlCol="0">
            <a:spAutoFit/>
          </a:bodyPr>
          <a:lstStyle/>
          <a:p>
            <a:pPr algn="ctr"/>
            <a:r>
              <a:rPr lang="en-US" sz="4300" dirty="0"/>
              <a:t>Quiz</a:t>
            </a:r>
          </a:p>
        </p:txBody>
      </p:sp>
      <p:sp>
        <p:nvSpPr>
          <p:cNvPr id="3" name="TextBox 2"/>
          <p:cNvSpPr txBox="1"/>
          <p:nvPr/>
        </p:nvSpPr>
        <p:spPr>
          <a:xfrm>
            <a:off x="553640" y="910831"/>
            <a:ext cx="8036719" cy="550399"/>
          </a:xfrm>
          <a:prstGeom prst="rect">
            <a:avLst/>
          </a:prstGeom>
          <a:noFill/>
        </p:spPr>
        <p:txBody>
          <a:bodyPr wrap="square" lIns="57397" tIns="28698" rIns="57397" bIns="28698" rtlCol="0">
            <a:spAutoFit/>
          </a:bodyPr>
          <a:lstStyle/>
          <a:p>
            <a:r>
              <a:rPr lang="en-US" sz="3200" b="1" dirty="0" smtClean="0"/>
              <a:t>The Flag</a:t>
            </a:r>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39566"/>
            <a:ext cx="4284551" cy="285859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905" y="2038350"/>
            <a:ext cx="4275131" cy="2850087"/>
          </a:xfrm>
          <a:prstGeom prst="rect">
            <a:avLst/>
          </a:prstGeom>
        </p:spPr>
      </p:pic>
    </p:spTree>
    <p:extLst>
      <p:ext uri="{BB962C8B-B14F-4D97-AF65-F5344CB8AC3E}">
        <p14:creationId xmlns:p14="http://schemas.microsoft.com/office/powerpoint/2010/main" val="4084594834"/>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152400" y="5143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LAST QUESTION:</a:t>
            </a:r>
          </a:p>
        </p:txBody>
      </p:sp>
      <p:sp>
        <p:nvSpPr>
          <p:cNvPr id="3" name="TextBox 2"/>
          <p:cNvSpPr txBox="1"/>
          <p:nvPr/>
        </p:nvSpPr>
        <p:spPr>
          <a:xfrm>
            <a:off x="660797" y="2290465"/>
            <a:ext cx="8036719" cy="442677"/>
          </a:xfrm>
          <a:prstGeom prst="rect">
            <a:avLst/>
          </a:prstGeom>
          <a:noFill/>
        </p:spPr>
        <p:txBody>
          <a:bodyPr wrap="square" lIns="57397" tIns="28698" rIns="57397" bIns="28698" rtlCol="0">
            <a:spAutoFit/>
          </a:bodyPr>
          <a:lstStyle/>
          <a:p>
            <a:r>
              <a:rPr lang="en-US" dirty="0" smtClean="0"/>
              <a:t>Can you name the Core Values?</a:t>
            </a:r>
            <a:endParaRPr lang="en-US" dirty="0"/>
          </a:p>
        </p:txBody>
      </p:sp>
    </p:spTree>
    <p:extLst>
      <p:ext uri="{BB962C8B-B14F-4D97-AF65-F5344CB8AC3E}">
        <p14:creationId xmlns:p14="http://schemas.microsoft.com/office/powerpoint/2010/main" val="2159431655"/>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90550"/>
            <a:ext cx="8501473" cy="3972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extBox 1"/>
          <p:cNvSpPr txBox="1"/>
          <p:nvPr/>
        </p:nvSpPr>
        <p:spPr>
          <a:xfrm>
            <a:off x="0" y="534390"/>
            <a:ext cx="9144000" cy="744147"/>
          </a:xfrm>
          <a:prstGeom prst="rect">
            <a:avLst/>
          </a:prstGeom>
          <a:noFill/>
        </p:spPr>
        <p:txBody>
          <a:bodyPr wrap="square" lIns="81630" tIns="40815" rIns="81630" bIns="40815" rtlCol="0">
            <a:spAutoFit/>
          </a:bodyPr>
          <a:lstStyle/>
          <a:p>
            <a:pPr algn="ctr"/>
            <a:r>
              <a:rPr lang="en-US" sz="4300" dirty="0"/>
              <a:t>Answer</a:t>
            </a:r>
          </a:p>
        </p:txBody>
      </p:sp>
      <p:sp>
        <p:nvSpPr>
          <p:cNvPr id="5" name="TextBox 4"/>
          <p:cNvSpPr txBox="1"/>
          <p:nvPr/>
        </p:nvSpPr>
        <p:spPr>
          <a:xfrm>
            <a:off x="1273834" y="840805"/>
            <a:ext cx="5333953" cy="4160467"/>
          </a:xfrm>
          <a:prstGeom prst="rect">
            <a:avLst/>
          </a:prstGeom>
          <a:noFill/>
        </p:spPr>
        <p:txBody>
          <a:bodyPr wrap="square" lIns="81630" tIns="40815" rIns="81630" bIns="40815" rtlCol="0">
            <a:spAutoFit/>
          </a:bodyPr>
          <a:lstStyle/>
          <a:p>
            <a:pPr algn="l"/>
            <a:endParaRPr lang="en-US" sz="3000" b="1" dirty="0">
              <a:latin typeface="Adobe Garamond Pro"/>
              <a:cs typeface="Adobe Garamond Pro"/>
            </a:endParaRPr>
          </a:p>
          <a:p>
            <a:pPr algn="l"/>
            <a:r>
              <a:rPr lang="en-US" sz="3000" b="1" dirty="0">
                <a:latin typeface="Adobe Garamond Pro"/>
                <a:cs typeface="Adobe Garamond Pro"/>
              </a:rPr>
              <a:t>C</a:t>
            </a:r>
            <a:r>
              <a:rPr lang="en-US" sz="3000" dirty="0">
                <a:latin typeface="Adobe Garamond Pro"/>
                <a:cs typeface="Adobe Garamond Pro"/>
              </a:rPr>
              <a:t>ustomer Second</a:t>
            </a:r>
          </a:p>
          <a:p>
            <a:pPr algn="l"/>
            <a:r>
              <a:rPr lang="en-US" sz="3000" b="1" dirty="0">
                <a:latin typeface="Adobe Garamond Pro"/>
                <a:cs typeface="Adobe Garamond Pro"/>
              </a:rPr>
              <a:t>A</a:t>
            </a:r>
            <a:r>
              <a:rPr lang="en-US" sz="3000" dirty="0">
                <a:latin typeface="Adobe Garamond Pro"/>
                <a:cs typeface="Adobe Garamond Pro"/>
              </a:rPr>
              <a:t>ccountability</a:t>
            </a:r>
          </a:p>
          <a:p>
            <a:pPr algn="l"/>
            <a:r>
              <a:rPr lang="en-US" sz="3000" b="1" dirty="0">
                <a:latin typeface="Adobe Garamond Pro"/>
                <a:cs typeface="Adobe Garamond Pro"/>
              </a:rPr>
              <a:t>P</a:t>
            </a:r>
            <a:r>
              <a:rPr lang="en-US" sz="3000" dirty="0">
                <a:latin typeface="Adobe Garamond Pro"/>
                <a:cs typeface="Adobe Garamond Pro"/>
              </a:rPr>
              <a:t>assion for Learning</a:t>
            </a:r>
          </a:p>
          <a:p>
            <a:pPr algn="l"/>
            <a:r>
              <a:rPr lang="en-US" sz="3000" b="1" dirty="0">
                <a:latin typeface="Adobe Garamond Pro"/>
                <a:cs typeface="Adobe Garamond Pro"/>
              </a:rPr>
              <a:t>L</a:t>
            </a:r>
            <a:r>
              <a:rPr lang="en-US" sz="3000" dirty="0">
                <a:latin typeface="Adobe Garamond Pro"/>
                <a:cs typeface="Adobe Garamond Pro"/>
              </a:rPr>
              <a:t>ove One Another</a:t>
            </a:r>
          </a:p>
          <a:p>
            <a:pPr algn="l"/>
            <a:r>
              <a:rPr lang="en-US" sz="3000" b="1" dirty="0">
                <a:latin typeface="Adobe Garamond Pro"/>
                <a:cs typeface="Adobe Garamond Pro"/>
              </a:rPr>
              <a:t>I</a:t>
            </a:r>
            <a:r>
              <a:rPr lang="en-US" sz="3000" dirty="0">
                <a:latin typeface="Adobe Garamond Pro"/>
                <a:cs typeface="Adobe Garamond Pro"/>
              </a:rPr>
              <a:t>ntelligent Risk-Taking</a:t>
            </a:r>
          </a:p>
          <a:p>
            <a:pPr algn="l"/>
            <a:r>
              <a:rPr lang="en-US" sz="3000" b="1" dirty="0">
                <a:latin typeface="Adobe Garamond Pro"/>
                <a:cs typeface="Adobe Garamond Pro"/>
              </a:rPr>
              <a:t>C</a:t>
            </a:r>
            <a:r>
              <a:rPr lang="en-US" sz="3000" dirty="0">
                <a:latin typeface="Adobe Garamond Pro"/>
                <a:cs typeface="Adobe Garamond Pro"/>
              </a:rPr>
              <a:t>elebration</a:t>
            </a:r>
          </a:p>
          <a:p>
            <a:pPr algn="l"/>
            <a:r>
              <a:rPr lang="en-US" sz="3000" b="1" dirty="0">
                <a:latin typeface="Adobe Garamond Pro"/>
                <a:cs typeface="Adobe Garamond Pro"/>
              </a:rPr>
              <a:t>O</a:t>
            </a:r>
            <a:r>
              <a:rPr lang="en-US" sz="3000" dirty="0">
                <a:latin typeface="Adobe Garamond Pro"/>
                <a:cs typeface="Adobe Garamond Pro"/>
              </a:rPr>
              <a:t>wnership</a:t>
            </a:r>
          </a:p>
          <a:p>
            <a:pPr algn="l"/>
            <a:endParaRPr lang="en-US" dirty="0"/>
          </a:p>
        </p:txBody>
      </p:sp>
    </p:spTree>
    <p:extLst>
      <p:ext uri="{BB962C8B-B14F-4D97-AF65-F5344CB8AC3E}">
        <p14:creationId xmlns:p14="http://schemas.microsoft.com/office/powerpoint/2010/main" val="1703133930"/>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0" y="1123950"/>
            <a:ext cx="4572000" cy="3416320"/>
          </a:xfrm>
          <a:prstGeom prst="rect">
            <a:avLst/>
          </a:prstGeom>
        </p:spPr>
        <p:txBody>
          <a:bodyPr>
            <a:spAutoFit/>
          </a:bodyPr>
          <a:lstStyle/>
          <a:p>
            <a:r>
              <a:rPr lang="en-US" sz="5400" dirty="0"/>
              <a:t>Fountain Senior Assisted Living </a:t>
            </a:r>
          </a:p>
        </p:txBody>
      </p:sp>
      <p:pic>
        <p:nvPicPr>
          <p:cNvPr id="3" name="Picture 2"/>
          <p:cNvPicPr>
            <a:picLocks noChangeAspect="1"/>
          </p:cNvPicPr>
          <p:nvPr/>
        </p:nvPicPr>
        <p:blipFill>
          <a:blip r:embed="rId2"/>
          <a:stretch>
            <a:fillRect/>
          </a:stretch>
        </p:blipFill>
        <p:spPr>
          <a:xfrm>
            <a:off x="1143000" y="1581150"/>
            <a:ext cx="2895600" cy="2362200"/>
          </a:xfrm>
          <a:prstGeom prst="rect">
            <a:avLst/>
          </a:prstGeom>
        </p:spPr>
      </p:pic>
      <p:sp>
        <p:nvSpPr>
          <p:cNvPr id="4" name="TextBox 3"/>
          <p:cNvSpPr txBox="1"/>
          <p:nvPr/>
        </p:nvSpPr>
        <p:spPr>
          <a:xfrm>
            <a:off x="914400" y="285750"/>
            <a:ext cx="7772400" cy="769441"/>
          </a:xfrm>
          <a:prstGeom prst="rect">
            <a:avLst/>
          </a:prstGeom>
          <a:noFill/>
        </p:spPr>
        <p:txBody>
          <a:bodyPr wrap="square" rtlCol="0">
            <a:spAutoFit/>
          </a:bodyPr>
          <a:lstStyle/>
          <a:p>
            <a:r>
              <a:rPr lang="en-US" sz="4400" dirty="0" smtClean="0"/>
              <a:t>QUESTIONS?</a:t>
            </a:r>
            <a:endParaRPr lang="en-US" sz="4400" dirty="0"/>
          </a:p>
        </p:txBody>
      </p:sp>
    </p:spTree>
    <p:extLst>
      <p:ext uri="{BB962C8B-B14F-4D97-AF65-F5344CB8AC3E}">
        <p14:creationId xmlns:p14="http://schemas.microsoft.com/office/powerpoint/2010/main" val="3437736957"/>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bwMode="auto">
          <a:xfrm>
            <a:off x="598290" y="442019"/>
            <a:ext cx="8392790" cy="44804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1630" tIns="40815" rIns="81630" bIns="40815" numCol="1" anchor="t" anchorCtr="0" compatLnSpc="1">
            <a:prstTxWarp prst="textNoShape">
              <a:avLst/>
            </a:prstTxWarp>
          </a:bodyPr>
          <a:lstStyle/>
          <a:p>
            <a:pPr eaLnBrk="1" hangingPunct="1"/>
            <a:r>
              <a:rPr lang="en-US" sz="2300" dirty="0">
                <a:latin typeface="American Typewriter" charset="0"/>
                <a:ea typeface="ヒラギノ明朝 ProN W3" charset="0"/>
                <a:cs typeface="ヒラギノ明朝 ProN W3" charset="0"/>
              </a:rPr>
              <a:t> </a:t>
            </a:r>
            <a:br>
              <a:rPr lang="en-US" sz="2300" dirty="0">
                <a:latin typeface="American Typewriter" charset="0"/>
                <a:ea typeface="ヒラギノ明朝 ProN W3" charset="0"/>
                <a:cs typeface="ヒラギノ明朝 ProN W3" charset="0"/>
              </a:rPr>
            </a:br>
            <a:r>
              <a:rPr lang="en-US" sz="3000" dirty="0">
                <a:latin typeface="American Typewriter" charset="0"/>
                <a:ea typeface="ヒラギノ明朝 ProN W3" charset="0"/>
                <a:cs typeface="ヒラギノ明朝 ProN W3" charset="0"/>
              </a:rPr>
              <a:t/>
            </a:r>
            <a:br>
              <a:rPr lang="en-US" sz="3000" dirty="0">
                <a:latin typeface="American Typewriter" charset="0"/>
                <a:ea typeface="ヒラギノ明朝 ProN W3" charset="0"/>
                <a:cs typeface="ヒラギノ明朝 ProN W3" charset="0"/>
              </a:rPr>
            </a:br>
            <a:r>
              <a:rPr lang="en-US" sz="4000" dirty="0">
                <a:ea typeface="ヒラギノ明朝 ProN W3" charset="0"/>
                <a:cs typeface="ヒラギノ明朝 ProN W3" charset="0"/>
                <a:sym typeface="Times New Roman Italic" charset="0"/>
              </a:rPr>
              <a:t>Our </a:t>
            </a:r>
            <a:r>
              <a:rPr lang="en-US" sz="4000" dirty="0" smtClean="0">
                <a:ea typeface="ヒラギノ明朝 ProN W3" charset="0"/>
                <a:cs typeface="ヒラギノ明朝 ProN W3" charset="0"/>
                <a:sym typeface="Times New Roman Italic" charset="0"/>
              </a:rPr>
              <a:t>Objective:</a:t>
            </a:r>
            <a:r>
              <a:rPr lang="en-US" sz="4000" dirty="0">
                <a:ea typeface="ヒラギノ明朝 ProN W3" charset="0"/>
                <a:cs typeface="ヒラギノ明朝 ProN W3" charset="0"/>
                <a:sym typeface="Times New Roman Italic" charset="0"/>
              </a:rPr>
              <a:t/>
            </a:r>
            <a:br>
              <a:rPr lang="en-US" sz="4000" dirty="0">
                <a:ea typeface="ヒラギノ明朝 ProN W3" charset="0"/>
                <a:cs typeface="ヒラギノ明朝 ProN W3" charset="0"/>
                <a:sym typeface="Times New Roman Italic" charset="0"/>
              </a:rPr>
            </a:br>
            <a:r>
              <a:rPr lang="en-US" sz="3000" dirty="0">
                <a:ea typeface="ヒラギノ明朝 ProN W3" charset="0"/>
                <a:cs typeface="ヒラギノ明朝 ProN W3" charset="0"/>
                <a:sym typeface="Times New Roman Italic" charset="0"/>
              </a:rPr>
              <a:t/>
            </a:r>
            <a:br>
              <a:rPr lang="en-US" sz="3000" dirty="0">
                <a:ea typeface="ヒラギノ明朝 ProN W3" charset="0"/>
                <a:cs typeface="ヒラギノ明朝 ProN W3" charset="0"/>
                <a:sym typeface="Times New Roman Italic" charset="0"/>
              </a:rPr>
            </a:br>
            <a:r>
              <a:rPr lang="en-US" sz="4000" dirty="0">
                <a:ea typeface="ヒラギノ明朝 ProN W3" charset="0"/>
                <a:cs typeface="ヒラギノ明朝 ProN W3" charset="0"/>
                <a:sym typeface="Times New Roman Italic" charset="0"/>
              </a:rPr>
              <a:t>To be the standard-bearer of </a:t>
            </a:r>
            <a:r>
              <a:rPr lang="en-US" sz="4000" dirty="0" smtClean="0">
                <a:ea typeface="ヒラギノ明朝 ProN W3" charset="0"/>
                <a:cs typeface="ヒラギノ明朝 ProN W3" charset="0"/>
                <a:sym typeface="Times New Roman Italic" charset="0"/>
              </a:rPr>
              <a:t>senior living and care in the eyes of the world</a:t>
            </a:r>
            <a:endParaRPr lang="en-US" sz="4000" dirty="0">
              <a:ea typeface="ヒラギノ明朝 ProN W3" charset="0"/>
              <a:cs typeface="ヒラギノ明朝 ProN W3" charset="0"/>
            </a:endParaRPr>
          </a:p>
        </p:txBody>
      </p:sp>
    </p:spTree>
    <p:extLst>
      <p:ext uri="{BB962C8B-B14F-4D97-AF65-F5344CB8AC3E}">
        <p14:creationId xmlns:p14="http://schemas.microsoft.com/office/powerpoint/2010/main" val="640772750"/>
      </p:ext>
    </p:extLst>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4138" cy="3257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4" name="Rectangle 1"/>
          <p:cNvSpPr>
            <a:spLocks noGrp="1" noChangeArrowheads="1"/>
          </p:cNvSpPr>
          <p:nvPr>
            <p:ph idx="1"/>
          </p:nvPr>
        </p:nvSpPr>
        <p:spPr bwMode="auto">
          <a:xfrm>
            <a:off x="0" y="3028838"/>
            <a:ext cx="9144000" cy="177142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7394" tIns="28697" rIns="57394" bIns="28697" numCol="1" anchor="ctr" anchorCtr="0" compatLnSpc="1">
            <a:prstTxWarp prst="textNoShape">
              <a:avLst/>
            </a:prstTxWarp>
          </a:bodyPr>
          <a:lstStyle/>
          <a:p>
            <a:pPr algn="ctr" eaLnBrk="1" hangingPunct="1">
              <a:buFontTx/>
              <a:buNone/>
            </a:pPr>
            <a:r>
              <a:rPr lang="en-US" altLang="ja-JP" sz="5300" dirty="0">
                <a:latin typeface="American Typewriter" charset="0"/>
                <a:ea typeface="ヒラギノ明朝 ProN W3" charset="0"/>
                <a:cs typeface="American Typewriter" charset="0"/>
              </a:rPr>
              <a:t>Not “</a:t>
            </a:r>
            <a:r>
              <a:rPr lang="en-US" altLang="ja-JP" sz="5300" dirty="0" err="1" smtClean="0">
                <a:latin typeface="American Typewriter" charset="0"/>
                <a:ea typeface="ヒラギノ明朝 ProN W3" charset="0"/>
                <a:cs typeface="American Typewriter" charset="0"/>
              </a:rPr>
              <a:t>Corporatey</a:t>
            </a:r>
            <a:r>
              <a:rPr lang="en-US" altLang="ja-JP" sz="5300" dirty="0">
                <a:latin typeface="American Typewriter" charset="0"/>
                <a:ea typeface="ヒラギノ明朝 ProN W3" charset="0"/>
                <a:cs typeface="American Typewriter" charset="0"/>
              </a:rPr>
              <a:t>”</a:t>
            </a:r>
          </a:p>
        </p:txBody>
      </p:sp>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15229"/>
            <a:ext cx="6553200"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 name="Picture 2"/>
          <p:cNvPicPr>
            <a:picLocks noChangeAspect="1" noChangeArrowheads="1"/>
          </p:cNvPicPr>
          <p:nvPr/>
        </p:nvPicPr>
        <p:blipFill>
          <a:blip r:embed="rId4">
            <a:grayscl/>
            <a:alphaModFix amt="8000"/>
            <a:extLst>
              <a:ext uri="{28A0092B-C50C-407E-A947-70E740481C1C}">
                <a14:useLocalDpi xmlns:a14="http://schemas.microsoft.com/office/drawing/2010/main" val="0"/>
              </a:ext>
            </a:extLst>
          </a:blip>
          <a:srcRect/>
          <a:stretch>
            <a:fillRect/>
          </a:stretch>
        </p:blipFill>
        <p:spPr bwMode="auto">
          <a:xfrm>
            <a:off x="381000" y="209550"/>
            <a:ext cx="8501473" cy="4491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grayscl/>
            <a:alphaModFix amt="8000"/>
            <a:extLst>
              <a:ext uri="{28A0092B-C50C-407E-A947-70E740481C1C}">
                <a14:useLocalDpi xmlns:a14="http://schemas.microsoft.com/office/drawing/2010/main" val="0"/>
              </a:ext>
            </a:extLst>
          </a:blip>
          <a:srcRect/>
          <a:stretch>
            <a:fillRect/>
          </a:stretch>
        </p:blipFill>
        <p:spPr bwMode="auto">
          <a:xfrm>
            <a:off x="381000" y="514350"/>
            <a:ext cx="8501473" cy="4049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742950"/>
            <a:ext cx="70104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14:prism dir="u"/>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1_Title &amp; Bullets">
  <a:themeElements>
    <a:clrScheme name="">
      <a:dk1>
        <a:srgbClr val="5B4D2D"/>
      </a:dk1>
      <a:lt1>
        <a:srgbClr val="A4B2D2"/>
      </a:lt1>
      <a:dk2>
        <a:srgbClr val="000000"/>
      </a:dk2>
      <a:lt2>
        <a:srgbClr val="FFFFFF"/>
      </a:lt2>
      <a:accent1>
        <a:srgbClr val="7C8432"/>
      </a:accent1>
      <a:accent2>
        <a:srgbClr val="333399"/>
      </a:accent2>
      <a:accent3>
        <a:srgbClr val="CFD5E5"/>
      </a:accent3>
      <a:accent4>
        <a:srgbClr val="4C4025"/>
      </a:accent4>
      <a:accent5>
        <a:srgbClr val="BFC2AD"/>
      </a:accent5>
      <a:accent6>
        <a:srgbClr val="2D2D8A"/>
      </a:accent6>
      <a:hlink>
        <a:srgbClr val="009999"/>
      </a:hlink>
      <a:folHlink>
        <a:srgbClr val="99CC00"/>
      </a:folHlink>
    </a:clrScheme>
    <a:fontScheme name="Title &amp; Bullets">
      <a:majorFont>
        <a:latin typeface="American Typewriter"/>
        <a:ea typeface="ヒラギノ明朝 ProN W3"/>
        <a:cs typeface="ヒラギノ明朝 ProN W3"/>
      </a:majorFont>
      <a:minorFont>
        <a:latin typeface="Palatino"/>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7C8432">
            <a:alpha val="74901"/>
          </a:srgbClr>
        </a:solidFill>
        <a:ln w="25400" cap="flat" cmpd="sng" algn="ctr">
          <a:solidFill>
            <a:srgbClr val="6C703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5B4D2D"/>
            </a:solidFill>
            <a:effectLst/>
            <a:latin typeface="Palatino" charset="0"/>
            <a:ea typeface="ヒラギノ明朝 ProN W3" charset="0"/>
            <a:cs typeface="ヒラギノ明朝 ProN W3" charset="0"/>
            <a:sym typeface="Palatino" charset="0"/>
          </a:defRPr>
        </a:defPPr>
      </a:lstStyle>
    </a:spDef>
    <a:lnDef>
      <a:spPr bwMode="auto">
        <a:xfrm>
          <a:off x="0" y="0"/>
          <a:ext cx="1" cy="1"/>
        </a:xfrm>
        <a:custGeom>
          <a:avLst/>
          <a:gdLst/>
          <a:ahLst/>
          <a:cxnLst/>
          <a:rect l="0" t="0" r="0" b="0"/>
          <a:pathLst/>
        </a:custGeom>
        <a:solidFill>
          <a:srgbClr val="7C8432">
            <a:alpha val="74901"/>
          </a:srgbClr>
        </a:solidFill>
        <a:ln w="25400" cap="flat" cmpd="sng" algn="ctr">
          <a:solidFill>
            <a:srgbClr val="6C703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5B4D2D"/>
            </a:solidFill>
            <a:effectLst/>
            <a:latin typeface="Palatino" charset="0"/>
            <a:ea typeface="ヒラギノ明朝 ProN W3" charset="0"/>
            <a:cs typeface="ヒラギノ明朝 ProN W3" charset="0"/>
            <a:sym typeface="Palatino"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7542</TotalTime>
  <Pages>0</Pages>
  <Words>646</Words>
  <Characters>0</Characters>
  <Application>Microsoft Office PowerPoint</Application>
  <PresentationFormat>On-screen Show (16:9)</PresentationFormat>
  <Lines>0</Lines>
  <Paragraphs>101</Paragraphs>
  <Slides>53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ＭＳ Ｐゴシック</vt:lpstr>
      <vt:lpstr>Adobe Garamond Pro</vt:lpstr>
      <vt:lpstr>American Typewriter</vt:lpstr>
      <vt:lpstr>Arial</vt:lpstr>
      <vt:lpstr>Lucida Grande</vt:lpstr>
      <vt:lpstr>Minion Pro</vt:lpstr>
      <vt:lpstr>Palatino</vt:lpstr>
      <vt:lpstr>Times New Roman Italic</vt:lpstr>
      <vt:lpstr>Wingdings 2</vt:lpstr>
      <vt:lpstr>ヒラギノ明朝 ProN W3</vt:lpstr>
      <vt:lpstr>ヒラギノ明朝 ProN W6</vt:lpstr>
      <vt:lpstr>1_Title &amp; Bullets</vt:lpstr>
      <vt:lpstr>PowerPoint Presentation</vt:lpstr>
      <vt:lpstr>PowerPoint Presentation</vt:lpstr>
      <vt:lpstr>PowerPoint Presentation</vt:lpstr>
      <vt:lpstr>What does “Ensign” even mean?</vt:lpstr>
      <vt:lpstr>en·sign   noun 1. A national flag displayed on ships and aircraft. 2. A standard or banner, as of a military unit. 3. Archaic A standard-bearer. </vt:lpstr>
      <vt:lpstr>   Our Objective:  To be the standard-bearer of senior living and care in the eyes of the world</vt:lpstr>
      <vt:lpstr>PowerPoint Presentation</vt:lpstr>
      <vt:lpstr>PowerPoint Presentation</vt:lpstr>
      <vt:lpstr>PowerPoint Presentation</vt:lpstr>
      <vt:lpstr>PowerPoint Presentation</vt:lpstr>
      <vt:lpstr>PowerPoint Presentation</vt:lpstr>
      <vt:lpstr>PowerPoint Presentation</vt:lpstr>
      <vt:lpstr>Service Center Mantra: “We’ve Got Your Back.” Accounting Compliance Construction HR IT Legal Payroll</vt:lpstr>
      <vt:lpstr>Core Values</vt:lpstr>
      <vt:lpstr>What is CAPLICO?</vt:lpstr>
      <vt:lpstr>PowerPoint Presentation</vt:lpstr>
      <vt:lpstr>Customer Second</vt:lpstr>
      <vt:lpstr>Customer 2nd = Employee 1st = Resident 1st</vt:lpstr>
      <vt:lpstr>PowerPoint Presentation</vt:lpstr>
      <vt:lpstr>PowerPoint Presentation</vt:lpstr>
      <vt:lpstr>PowerPoint Presentation</vt:lpstr>
      <vt:lpstr>Accountability</vt:lpstr>
      <vt:lpstr>PowerPoint Presentation</vt:lpstr>
      <vt:lpstr>PowerPoint Presentation</vt:lpstr>
      <vt:lpstr>Passion for Learning</vt:lpstr>
      <vt:lpstr>PowerPoint Presentation</vt:lpstr>
      <vt:lpstr>PowerPoint Presentation</vt:lpstr>
      <vt:lpstr>Love One Another</vt:lpstr>
      <vt:lpstr>PowerPoint Presentation</vt:lpstr>
      <vt:lpstr>PowerPoint Presentation</vt:lpstr>
      <vt:lpstr>PowerPoint Presentation</vt:lpstr>
      <vt:lpstr>Intelligent Risk Taking</vt:lpstr>
      <vt:lpstr>Cluster Model</vt:lpstr>
      <vt:lpstr>Celebration</vt:lpstr>
      <vt:lpstr>PowerPoint Presentation</vt:lpstr>
      <vt:lpstr>PowerPoint Presentation</vt:lpstr>
      <vt:lpstr>The Flag</vt:lpstr>
      <vt:lpstr>Flag Criteria</vt:lpstr>
      <vt:lpstr>Criteria (continued)</vt:lpstr>
      <vt:lpstr>Flag Award</vt:lpstr>
      <vt:lpstr>PowerPoint Presentation</vt:lpstr>
      <vt:lpstr>Who wants it?</vt:lpstr>
      <vt:lpstr>Ownership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ENSIGN</dc:title>
  <dc:subject/>
  <dc:creator>Hulse, Brian</dc:creator>
  <cp:keywords/>
  <dc:description/>
  <cp:lastModifiedBy>Nelson, Tim</cp:lastModifiedBy>
  <cp:revision>200</cp:revision>
  <cp:lastPrinted>2012-12-03T22:38:30Z</cp:lastPrinted>
  <dcterms:modified xsi:type="dcterms:W3CDTF">2019-08-13T20:44:38Z</dcterms:modified>
</cp:coreProperties>
</file>